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7"/>
  </p:notesMasterIdLst>
  <p:sldIdLst>
    <p:sldId id="304" r:id="rId5"/>
    <p:sldId id="259" r:id="rId6"/>
    <p:sldId id="286" r:id="rId7"/>
    <p:sldId id="258" r:id="rId8"/>
    <p:sldId id="289" r:id="rId9"/>
    <p:sldId id="299" r:id="rId10"/>
    <p:sldId id="262" r:id="rId11"/>
    <p:sldId id="263" r:id="rId12"/>
    <p:sldId id="264" r:id="rId13"/>
    <p:sldId id="293" r:id="rId14"/>
    <p:sldId id="294" r:id="rId15"/>
    <p:sldId id="302" r:id="rId16"/>
    <p:sldId id="295" r:id="rId17"/>
    <p:sldId id="296" r:id="rId18"/>
    <p:sldId id="267" r:id="rId19"/>
    <p:sldId id="268" r:id="rId20"/>
    <p:sldId id="272" r:id="rId21"/>
    <p:sldId id="274" r:id="rId22"/>
    <p:sldId id="278" r:id="rId23"/>
    <p:sldId id="275" r:id="rId24"/>
    <p:sldId id="269" r:id="rId25"/>
    <p:sldId id="300" r:id="rId26"/>
    <p:sldId id="273" r:id="rId27"/>
    <p:sldId id="276" r:id="rId28"/>
    <p:sldId id="270" r:id="rId29"/>
    <p:sldId id="271" r:id="rId30"/>
    <p:sldId id="301" r:id="rId31"/>
    <p:sldId id="279" r:id="rId32"/>
    <p:sldId id="277" r:id="rId33"/>
    <p:sldId id="283" r:id="rId34"/>
    <p:sldId id="284" r:id="rId35"/>
    <p:sldId id="28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20" userDrawn="1">
          <p15:clr>
            <a:srgbClr val="A4A3A4"/>
          </p15:clr>
        </p15:guide>
        <p15:guide id="2" pos="3840" userDrawn="1">
          <p15:clr>
            <a:srgbClr val="A4A3A4"/>
          </p15:clr>
        </p15:guide>
        <p15:guide id="3" orient="horz" pos="1032" userDrawn="1">
          <p15:clr>
            <a:srgbClr val="A4A3A4"/>
          </p15:clr>
        </p15:guide>
        <p15:guide id="4" pos="528" userDrawn="1">
          <p15:clr>
            <a:srgbClr val="A4A3A4"/>
          </p15:clr>
        </p15:guide>
        <p15:guide id="5" pos="3912" userDrawn="1">
          <p15:clr>
            <a:srgbClr val="A4A3A4"/>
          </p15:clr>
        </p15:guide>
        <p15:guide id="6" pos="3768" userDrawn="1">
          <p15:clr>
            <a:srgbClr val="A4A3A4"/>
          </p15:clr>
        </p15:guide>
        <p15:guide id="7" orient="horz" pos="4080" userDrawn="1">
          <p15:clr>
            <a:srgbClr val="A4A3A4"/>
          </p15:clr>
        </p15:guide>
        <p15:guide id="8" orient="horz" pos="112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llace, Heather" initials="WH" lastIdx="9" clrIdx="0">
    <p:extLst>
      <p:ext uri="{19B8F6BF-5375-455C-9EA6-DF929625EA0E}">
        <p15:presenceInfo xmlns:p15="http://schemas.microsoft.com/office/powerpoint/2012/main" userId="S::WALLACH@nationwide.com::aed9d57b-e809-434d-b7b5-bc6d9c6982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7BB"/>
    <a:srgbClr val="141B4D"/>
    <a:srgbClr val="1F74DB"/>
    <a:srgbClr val="8CC8E9"/>
    <a:srgbClr val="008775"/>
    <a:srgbClr val="6ECE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B7412B-81BF-4FC9-9E0C-E6DFCC6D4F1F}" v="58" dt="2023-04-27T14:16:27.1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114" autoAdjust="0"/>
    <p:restoredTop sz="80544" autoAdjust="0"/>
  </p:normalViewPr>
  <p:slideViewPr>
    <p:cSldViewPr snapToGrid="0">
      <p:cViewPr varScale="1">
        <p:scale>
          <a:sx n="69" d="100"/>
          <a:sy n="69" d="100"/>
        </p:scale>
        <p:origin x="510" y="78"/>
      </p:cViewPr>
      <p:guideLst>
        <p:guide orient="horz" pos="720"/>
        <p:guide pos="3840"/>
        <p:guide orient="horz" pos="1032"/>
        <p:guide pos="528"/>
        <p:guide pos="3912"/>
        <p:guide pos="3768"/>
        <p:guide orient="horz" pos="4080"/>
        <p:guide orient="horz" pos="112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212"/>
    </p:cViewPr>
  </p:sorterViewPr>
  <p:notesViewPr>
    <p:cSldViewPr snapToGrid="0">
      <p:cViewPr varScale="1">
        <p:scale>
          <a:sx n="140" d="100"/>
          <a:sy n="140" d="100"/>
        </p:scale>
        <p:origin x="5232"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1C438A-5661-40BD-9EE3-5DBBA5855337}" type="datetimeFigureOut">
              <a:rPr lang="en-US" smtClean="0"/>
              <a:t>7/25/2023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1D2887-CFF3-4B24-AA0E-86A03F28BF38}" type="slidenum">
              <a:rPr lang="en-US" smtClean="0"/>
              <a:t>‹#›</a:t>
            </a:fld>
            <a:endParaRPr lang="en-US"/>
          </a:p>
        </p:txBody>
      </p:sp>
    </p:spTree>
    <p:extLst>
      <p:ext uri="{BB962C8B-B14F-4D97-AF65-F5344CB8AC3E}">
        <p14:creationId xmlns:p14="http://schemas.microsoft.com/office/powerpoint/2010/main" val="763470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Your clients have done a lot together. They’ve built a life that they love while standing side-by-side. Now Nationwide </a:t>
            </a:r>
            <a:r>
              <a:rPr lang="en-US" baseline="0" dirty="0" err="1"/>
              <a:t>CareMatters</a:t>
            </a:r>
            <a:r>
              <a:rPr lang="en-US" baseline="0" dirty="0"/>
              <a:t> Together℠ helps them plan for the future they want the same way.</a:t>
            </a:r>
          </a:p>
          <a:p>
            <a:endParaRPr lang="en-US" baseline="0" dirty="0"/>
          </a:p>
          <a:p>
            <a:r>
              <a:rPr lang="en-US" baseline="0" dirty="0"/>
              <a:t>It’s long-term care (LTC) coverage for two people linked to a universal life insurance policy. This means that benefits are paid whether they need LTC or not. And Nationwide® places no restrictions on how benefits are used, giving both insureds the flexibility to receive care wherever they feel most at home.</a:t>
            </a:r>
          </a:p>
          <a:p>
            <a:endParaRPr lang="en-US" baseline="30000" dirty="0"/>
          </a:p>
          <a:p>
            <a:endParaRPr lang="en-US" dirty="0"/>
          </a:p>
        </p:txBody>
      </p:sp>
      <p:sp>
        <p:nvSpPr>
          <p:cNvPr id="4" name="Slide Number Placeholder 3"/>
          <p:cNvSpPr>
            <a:spLocks noGrp="1"/>
          </p:cNvSpPr>
          <p:nvPr>
            <p:ph type="sldNum" sz="quarter" idx="5"/>
          </p:nvPr>
        </p:nvSpPr>
        <p:spPr/>
        <p:txBody>
          <a:bodyPr/>
          <a:lstStyle/>
          <a:p>
            <a:fld id="{861D2887-CFF3-4B24-AA0E-86A03F28BF38}" type="slidenum">
              <a:rPr lang="en-US" smtClean="0"/>
              <a:t>1</a:t>
            </a:fld>
            <a:endParaRPr lang="en-US"/>
          </a:p>
        </p:txBody>
      </p:sp>
    </p:spTree>
    <p:extLst>
      <p:ext uri="{BB962C8B-B14F-4D97-AF65-F5344CB8AC3E}">
        <p14:creationId xmlns:p14="http://schemas.microsoft.com/office/powerpoint/2010/main" val="1512924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1200" cap="none" spc="0" normalizeH="0" baseline="0" noProof="0" dirty="0">
                <a:ln>
                  <a:noFill/>
                </a:ln>
                <a:solidFill>
                  <a:schemeClr val="tx1"/>
                </a:solidFill>
                <a:effectLst/>
                <a:uLnTx/>
                <a:uFillTx/>
                <a:latin typeface="Calibri Light" panose="020F0302020204030204"/>
                <a:ea typeface="+mj-ea"/>
                <a:cs typeface="+mj-cs"/>
              </a:rPr>
              <a:t>Why should you consider </a:t>
            </a:r>
            <a:r>
              <a:rPr kumimoji="0" lang="en-US" sz="1200" b="1" i="0" u="none" strike="noStrike" kern="1200" cap="none" spc="0" normalizeH="0" baseline="0" noProof="0" dirty="0" err="1">
                <a:ln>
                  <a:noFill/>
                </a:ln>
                <a:solidFill>
                  <a:schemeClr val="tx1"/>
                </a:solidFill>
                <a:effectLst/>
                <a:uLnTx/>
                <a:uFillTx/>
                <a:latin typeface="Calibri Light" panose="020F0302020204030204"/>
                <a:ea typeface="+mj-ea"/>
                <a:cs typeface="+mj-cs"/>
              </a:rPr>
              <a:t>CareMatters</a:t>
            </a:r>
            <a:r>
              <a:rPr kumimoji="0" lang="en-US" sz="1200" b="1" i="0" u="none" strike="noStrike" kern="1200" cap="none" spc="0" normalizeH="0" baseline="0" noProof="0" dirty="0">
                <a:ln>
                  <a:noFill/>
                </a:ln>
                <a:solidFill>
                  <a:schemeClr val="tx1"/>
                </a:solidFill>
                <a:effectLst/>
                <a:uLnTx/>
                <a:uFillTx/>
                <a:latin typeface="Calibri Light" panose="020F0302020204030204"/>
                <a:ea typeface="+mj-ea"/>
                <a:cs typeface="+mj-cs"/>
              </a:rPr>
              <a:t> Together for your clients? It offers:</a:t>
            </a:r>
          </a:p>
          <a:p>
            <a:endParaRPr kumimoji="0" lang="en-US" sz="1200" b="0" i="0" u="none" strike="noStrike" kern="1200" cap="none" spc="0" normalizeH="0" baseline="0" noProof="0" dirty="0">
              <a:ln>
                <a:noFill/>
              </a:ln>
              <a:solidFill>
                <a:schemeClr val="tx1"/>
              </a:solidFill>
              <a:effectLst/>
              <a:uLnTx/>
              <a:uFillTx/>
              <a:latin typeface="Calibri Light" panose="020F0302020204030204"/>
              <a:ea typeface="+mj-ea"/>
              <a:cs typeface="+mj-cs"/>
            </a:endParaRPr>
          </a:p>
          <a:p>
            <a:r>
              <a:rPr lang="en-US" sz="1200" b="1" dirty="0">
                <a:solidFill>
                  <a:schemeClr val="tx1"/>
                </a:solidFill>
              </a:rPr>
              <a:t>More simplicity</a:t>
            </a:r>
          </a:p>
          <a:p>
            <a:r>
              <a:rPr lang="en-US" sz="1200" dirty="0">
                <a:solidFill>
                  <a:schemeClr val="tx1"/>
                </a:solidFill>
              </a:rPr>
              <a:t>With CareMatters Together, there’s a shared pool of funds to use as needed, helping eliminate the guesswork of who is more likely to need </a:t>
            </a:r>
            <a:r>
              <a:rPr lang="en-US" dirty="0"/>
              <a:t>care first, when and how much each individual might need for long-term care expenses. </a:t>
            </a:r>
            <a:r>
              <a:rPr lang="en-US" sz="1200" b="0" i="0" kern="1200" dirty="0">
                <a:solidFill>
                  <a:schemeClr val="tx1"/>
                </a:solidFill>
                <a:effectLst/>
                <a:latin typeface="+mn-lt"/>
                <a:ea typeface="+mn-ea"/>
                <a:cs typeface="+mn-cs"/>
              </a:rPr>
              <a:t>And because it's a cash indemnity policy, clients won't have to submit monthly bills and receipts in order to receive their benefit.</a:t>
            </a:r>
            <a:endParaRPr lang="en-US" sz="1200" dirty="0">
              <a:solidFill>
                <a:schemeClr val="tx1"/>
              </a:solidFill>
            </a:endParaRPr>
          </a:p>
          <a:p>
            <a:endParaRPr lang="en-US" sz="1200" dirty="0">
              <a:solidFill>
                <a:schemeClr val="tx1"/>
              </a:solidFill>
            </a:endParaRPr>
          </a:p>
          <a:p>
            <a:r>
              <a:rPr lang="en-US" sz="1200" b="1" dirty="0">
                <a:solidFill>
                  <a:schemeClr val="tx1"/>
                </a:solidFill>
              </a:rPr>
              <a:t>More predictability</a:t>
            </a:r>
          </a:p>
          <a:p>
            <a:r>
              <a:rPr lang="en-US" sz="1200" dirty="0">
                <a:solidFill>
                  <a:schemeClr val="tx1"/>
                </a:solidFill>
              </a:rPr>
              <a:t>Your clients always know what the premium and benefits will be since both are guaranteed. If neither insured ever needs long-term care, the guaranteed death benefit will pass to their loved ones income tax free. </a:t>
            </a:r>
          </a:p>
          <a:p>
            <a:endParaRPr lang="en-US" sz="1200" dirty="0">
              <a:solidFill>
                <a:schemeClr val="tx1"/>
              </a:solidFill>
            </a:endParaRPr>
          </a:p>
          <a:p>
            <a:r>
              <a:rPr lang="en-US" sz="1200" b="1" dirty="0">
                <a:solidFill>
                  <a:schemeClr val="tx1"/>
                </a:solidFill>
              </a:rPr>
              <a:t>More control</a:t>
            </a:r>
          </a:p>
          <a:p>
            <a:r>
              <a:rPr lang="en-US" sz="1200" dirty="0">
                <a:solidFill>
                  <a:schemeClr val="tx1"/>
                </a:solidFill>
              </a:rPr>
              <a:t>The full monthly benefit is sent directly to the policyowner with no restrictions from Nationwide on how it’s used. This cash benefit can be used for informal care from friends or family members or for other expenses that can help clients remain longer in the home they love. Or they can use the funds for more traditional care services.</a:t>
            </a:r>
          </a:p>
          <a:p>
            <a:endParaRPr lang="en-US" sz="1200" dirty="0">
              <a:solidFill>
                <a:schemeClr val="tx1"/>
              </a:solidFill>
            </a:endParaRPr>
          </a:p>
        </p:txBody>
      </p:sp>
      <p:sp>
        <p:nvSpPr>
          <p:cNvPr id="4" name="Slide Number Placeholder 3"/>
          <p:cNvSpPr>
            <a:spLocks noGrp="1"/>
          </p:cNvSpPr>
          <p:nvPr>
            <p:ph type="sldNum" sz="quarter" idx="5"/>
          </p:nvPr>
        </p:nvSpPr>
        <p:spPr/>
        <p:txBody>
          <a:bodyPr/>
          <a:lstStyle/>
          <a:p>
            <a:fld id="{861D2887-CFF3-4B24-AA0E-86A03F28BF38}" type="slidenum">
              <a:rPr lang="en-US" smtClean="0"/>
              <a:t>10</a:t>
            </a:fld>
            <a:endParaRPr lang="en-US"/>
          </a:p>
        </p:txBody>
      </p:sp>
    </p:spTree>
    <p:extLst>
      <p:ext uri="{BB962C8B-B14F-4D97-AF65-F5344CB8AC3E}">
        <p14:creationId xmlns:p14="http://schemas.microsoft.com/office/powerpoint/2010/main" val="3869022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rPr>
              <a:t>More simplicity — how it works </a:t>
            </a:r>
          </a:p>
          <a:p>
            <a:pPr marL="342900" indent="-342900">
              <a:lnSpc>
                <a:spcPct val="114000"/>
              </a:lnSpc>
              <a:buFont typeface="Arial" panose="020B0604020202020204" pitchFamily="34" charset="0"/>
              <a:buChar char="•"/>
            </a:pPr>
            <a:r>
              <a:rPr lang="en-US" dirty="0">
                <a:latin typeface="Arial" panose="020B0604020202020204" pitchFamily="34" charset="0"/>
                <a:cs typeface="Arial" panose="020B0604020202020204" pitchFamily="34" charset="0"/>
              </a:rPr>
              <a:t>Clients select the total number of full monthly LTC benefit payments they want to have available to them: 48, 72 or 96 </a:t>
            </a:r>
          </a:p>
          <a:p>
            <a:pPr marL="342900" indent="-342900">
              <a:lnSpc>
                <a:spcPct val="114000"/>
              </a:lnSpc>
              <a:buFont typeface="Arial" panose="020B0604020202020204" pitchFamily="34" charset="0"/>
              <a:buChar char="•"/>
            </a:pPr>
            <a:r>
              <a:rPr lang="en-US" dirty="0"/>
              <a:t>A shared pool eliminates the need to decide how much to purchase separately on each individual</a:t>
            </a:r>
          </a:p>
          <a:p>
            <a:pPr marL="342900" indent="-342900">
              <a:lnSpc>
                <a:spcPct val="114000"/>
              </a:lnSpc>
              <a:buFont typeface="Arial" panose="020B0604020202020204" pitchFamily="34" charset="0"/>
              <a:buChar char="•"/>
            </a:pPr>
            <a:r>
              <a:rPr lang="en-US" dirty="0">
                <a:latin typeface="Arial" panose="020B0604020202020204" pitchFamily="34" charset="0"/>
                <a:cs typeface="Arial" panose="020B0604020202020204" pitchFamily="34" charset="0"/>
              </a:rPr>
              <a:t>LTC benefits can be split however it makes the most sense for the couple</a:t>
            </a:r>
          </a:p>
          <a:p>
            <a:pPr>
              <a:lnSpc>
                <a:spcPct val="114000"/>
              </a:lnSpc>
            </a:pPr>
            <a:endParaRPr lang="en-US" dirty="0">
              <a:latin typeface="Arial" panose="020B0604020202020204" pitchFamily="34" charset="0"/>
              <a:cs typeface="Arial" panose="020B0604020202020204" pitchFamily="34" charset="0"/>
            </a:endParaRPr>
          </a:p>
          <a:p>
            <a:pPr>
              <a:lnSpc>
                <a:spcPct val="114000"/>
              </a:lnSpc>
            </a:pPr>
            <a:r>
              <a:rPr lang="en-US" dirty="0">
                <a:latin typeface="Arial" panose="020B0604020202020204" pitchFamily="34" charset="0"/>
                <a:cs typeface="Arial" panose="020B0604020202020204" pitchFamily="34" charset="0"/>
              </a:rPr>
              <a:t> The following are three examples of how a policy with 96 full monthly LTC benefit payments might be paid.</a:t>
            </a:r>
          </a:p>
          <a:p>
            <a:endParaRPr lang="en-US" sz="1200" dirty="0">
              <a:solidFill>
                <a:schemeClr val="tx1"/>
              </a:solidFill>
            </a:endParaRPr>
          </a:p>
        </p:txBody>
      </p:sp>
      <p:sp>
        <p:nvSpPr>
          <p:cNvPr id="4" name="Slide Number Placeholder 3"/>
          <p:cNvSpPr>
            <a:spLocks noGrp="1"/>
          </p:cNvSpPr>
          <p:nvPr>
            <p:ph type="sldNum" sz="quarter" idx="5"/>
          </p:nvPr>
        </p:nvSpPr>
        <p:spPr/>
        <p:txBody>
          <a:bodyPr/>
          <a:lstStyle/>
          <a:p>
            <a:fld id="{861D2887-CFF3-4B24-AA0E-86A03F28BF38}" type="slidenum">
              <a:rPr lang="en-US" smtClean="0"/>
              <a:t>11</a:t>
            </a:fld>
            <a:endParaRPr lang="en-US"/>
          </a:p>
        </p:txBody>
      </p:sp>
    </p:spTree>
    <p:extLst>
      <p:ext uri="{BB962C8B-B14F-4D97-AF65-F5344CB8AC3E}">
        <p14:creationId xmlns:p14="http://schemas.microsoft.com/office/powerpoint/2010/main" val="1919059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In this example, Monroe goes on long-term care claim first and uses 24 full monthly LTC benefit payments. </a:t>
            </a:r>
          </a:p>
          <a:p>
            <a:endParaRPr lang="en-US" dirty="0">
              <a:solidFill>
                <a:schemeClr val="tx1"/>
              </a:solidFill>
            </a:endParaRPr>
          </a:p>
          <a:p>
            <a:r>
              <a:rPr lang="en-US" dirty="0">
                <a:solidFill>
                  <a:schemeClr val="tx1"/>
                </a:solidFill>
              </a:rPr>
              <a:t>Assuming Monroe is on claim for two years and claimed the full monthly benefit amount, this would leave 72 full monthly LTC benefit payments for Dolores, which she begins using 2 years after Monroe is no longer on claim.</a:t>
            </a: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fld id="{861D2887-CFF3-4B24-AA0E-86A03F28BF38}" type="slidenum">
              <a:rPr lang="en-US" smtClean="0"/>
              <a:t>12</a:t>
            </a:fld>
            <a:endParaRPr lang="en-US"/>
          </a:p>
        </p:txBody>
      </p:sp>
    </p:spTree>
    <p:extLst>
      <p:ext uri="{BB962C8B-B14F-4D97-AF65-F5344CB8AC3E}">
        <p14:creationId xmlns:p14="http://schemas.microsoft.com/office/powerpoint/2010/main" val="803490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In this example, Steven goes on long-term care claim first and uses 42 full monthly LTC benefit payments. </a:t>
            </a:r>
          </a:p>
          <a:p>
            <a:endParaRPr lang="en-US" dirty="0">
              <a:solidFill>
                <a:schemeClr val="tx1"/>
              </a:solidFill>
            </a:endParaRPr>
          </a:p>
          <a:p>
            <a:r>
              <a:rPr lang="en-US" dirty="0">
                <a:solidFill>
                  <a:schemeClr val="tx1"/>
                </a:solidFill>
              </a:rPr>
              <a:t>After two years, while Steven is still on claim, Michael also goes on claim. </a:t>
            </a:r>
          </a:p>
          <a:p>
            <a:endParaRPr lang="en-US" dirty="0">
              <a:solidFill>
                <a:schemeClr val="tx1"/>
              </a:solidFill>
            </a:endParaRPr>
          </a:p>
          <a:p>
            <a:r>
              <a:rPr lang="en-US" dirty="0">
                <a:solidFill>
                  <a:schemeClr val="tx1"/>
                </a:solidFill>
              </a:rPr>
              <a:t>Assuming Steven claims 42 full monthly LTC benefit payments, this would leave 54 monthly LTC benefit payments for Michael, which he uses in full.</a:t>
            </a: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fld id="{861D2887-CFF3-4B24-AA0E-86A03F28BF38}" type="slidenum">
              <a:rPr lang="en-US" smtClean="0"/>
              <a:t>13</a:t>
            </a:fld>
            <a:endParaRPr lang="en-US"/>
          </a:p>
        </p:txBody>
      </p:sp>
    </p:spTree>
    <p:extLst>
      <p:ext uri="{BB962C8B-B14F-4D97-AF65-F5344CB8AC3E}">
        <p14:creationId xmlns:p14="http://schemas.microsoft.com/office/powerpoint/2010/main" val="3103870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It's important to note the possibility of one person using the entire long-term care benefit of the policy. </a:t>
            </a:r>
          </a:p>
          <a:p>
            <a:endParaRPr lang="en-US" dirty="0">
              <a:solidFill>
                <a:schemeClr val="tx1"/>
              </a:solidFill>
            </a:endParaRPr>
          </a:p>
          <a:p>
            <a:r>
              <a:rPr lang="en-US" dirty="0">
                <a:solidFill>
                  <a:schemeClr val="tx1"/>
                </a:solidFill>
              </a:rPr>
              <a:t>For instance, here we have John, who goes on long-term care claim first and ends up using all 96 full monthly LTC benefit payments. </a:t>
            </a:r>
          </a:p>
          <a:p>
            <a:endParaRPr lang="en-US" dirty="0">
              <a:solidFill>
                <a:schemeClr val="tx1"/>
              </a:solidFill>
            </a:endParaRPr>
          </a:p>
          <a:p>
            <a:r>
              <a:rPr lang="en-US" dirty="0">
                <a:solidFill>
                  <a:schemeClr val="tx1"/>
                </a:solidFill>
              </a:rPr>
              <a:t>This would mean that long-term care benefits have been exhausted, leaving none for Lori. </a:t>
            </a:r>
          </a:p>
          <a:p>
            <a:endParaRPr lang="en-US" dirty="0">
              <a:solidFill>
                <a:schemeClr val="tx1"/>
              </a:solidFill>
            </a:endParaRPr>
          </a:p>
          <a:p>
            <a:r>
              <a:rPr lang="en-US" dirty="0">
                <a:solidFill>
                  <a:schemeClr val="tx1"/>
                </a:solidFill>
              </a:rPr>
              <a:t>However, because </a:t>
            </a:r>
            <a:r>
              <a:rPr lang="en-US" dirty="0" err="1">
                <a:solidFill>
                  <a:schemeClr val="tx1"/>
                </a:solidFill>
              </a:rPr>
              <a:t>CareMatters</a:t>
            </a:r>
            <a:r>
              <a:rPr lang="en-US" dirty="0">
                <a:solidFill>
                  <a:schemeClr val="tx1"/>
                </a:solidFill>
              </a:rPr>
              <a:t> Together is a cash indemnity policy, any unspent benefit paid to John could later be used for Lori's long-term care needs.</a:t>
            </a: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fld id="{861D2887-CFF3-4B24-AA0E-86A03F28BF38}" type="slidenum">
              <a:rPr lang="en-US" smtClean="0"/>
              <a:t>14</a:t>
            </a:fld>
            <a:endParaRPr lang="en-US"/>
          </a:p>
        </p:txBody>
      </p:sp>
    </p:spTree>
    <p:extLst>
      <p:ext uri="{BB962C8B-B14F-4D97-AF65-F5344CB8AC3E}">
        <p14:creationId xmlns:p14="http://schemas.microsoft.com/office/powerpoint/2010/main" val="2338634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rPr>
              <a:t>More predictability — guarantees </a:t>
            </a:r>
          </a:p>
          <a:p>
            <a:r>
              <a:rPr lang="en-US" sz="1200" dirty="0" err="1">
                <a:solidFill>
                  <a:schemeClr val="tx1"/>
                </a:solidFill>
              </a:rPr>
              <a:t>CareMatters</a:t>
            </a:r>
            <a:r>
              <a:rPr lang="en-US" sz="1200" dirty="0">
                <a:solidFill>
                  <a:schemeClr val="tx1"/>
                </a:solidFill>
              </a:rPr>
              <a:t> Together brings clients guarantees that help to protect them and their loved ones from long-term care expenses while helping them feel more secure about their future.</a:t>
            </a:r>
          </a:p>
          <a:p>
            <a:pPr marL="171450" indent="-171450">
              <a:buFont typeface="Arial" panose="020B0604020202020204" pitchFamily="34" charset="0"/>
              <a:buChar char="•"/>
            </a:pPr>
            <a:r>
              <a:rPr lang="en-US" sz="1200" dirty="0">
                <a:solidFill>
                  <a:schemeClr val="tx1"/>
                </a:solidFill>
              </a:rPr>
              <a:t>Guaranteed premium — premiums will never increase</a:t>
            </a:r>
          </a:p>
          <a:p>
            <a:pPr marL="171450" indent="-171450">
              <a:buFont typeface="Arial" panose="020B0604020202020204" pitchFamily="34" charset="0"/>
              <a:buChar char="•"/>
            </a:pPr>
            <a:r>
              <a:rPr lang="en-US" sz="1200" dirty="0">
                <a:solidFill>
                  <a:schemeClr val="tx1"/>
                </a:solidFill>
              </a:rPr>
              <a:t>Guaranteed long-term care benefit — the policy guarantees a monthly long-term care benefit </a:t>
            </a:r>
            <a:r>
              <a:rPr lang="en-US" dirty="0">
                <a:solidFill>
                  <a:schemeClr val="tx1"/>
                </a:solidFill>
              </a:rPr>
              <a:t>that will not go down </a:t>
            </a:r>
            <a:r>
              <a:rPr lang="en-US" sz="1200" b="0" i="0" kern="1200" dirty="0">
                <a:solidFill>
                  <a:schemeClr val="tx1"/>
                </a:solidFill>
                <a:effectLst/>
                <a:latin typeface="+mn-lt"/>
                <a:ea typeface="+mn-ea"/>
                <a:cs typeface="+mn-cs"/>
              </a:rPr>
              <a:t>can be paid for either or both of the insureds</a:t>
            </a:r>
          </a:p>
          <a:p>
            <a:pPr marL="171450" indent="-171450">
              <a:buFont typeface="Arial" panose="020B0604020202020204" pitchFamily="34" charset="0"/>
              <a:buChar char="•"/>
            </a:pPr>
            <a:r>
              <a:rPr lang="en-US" dirty="0">
                <a:solidFill>
                  <a:schemeClr val="tx1"/>
                </a:solidFill>
              </a:rPr>
              <a:t>Guaranteed death benefit — there’s a death benefit paid whether or not your clients use some or all of the long-term care benefit</a:t>
            </a:r>
          </a:p>
          <a:p>
            <a:pPr marL="171450" indent="-171450">
              <a:buFont typeface="Arial" panose="020B0604020202020204" pitchFamily="34" charset="0"/>
              <a:buChar char="•"/>
            </a:pPr>
            <a:r>
              <a:rPr lang="en-US" dirty="0">
                <a:solidFill>
                  <a:schemeClr val="tx1"/>
                </a:solidFill>
              </a:rPr>
              <a:t>Guaranteed </a:t>
            </a:r>
            <a:r>
              <a:rPr lang="en-US" dirty="0"/>
              <a:t>accumulated LTC </a:t>
            </a:r>
            <a:r>
              <a:rPr lang="en-US" dirty="0">
                <a:solidFill>
                  <a:schemeClr val="tx1"/>
                </a:solidFill>
              </a:rPr>
              <a:t>benefits if premium payments ever stop </a:t>
            </a:r>
            <a:r>
              <a:rPr lang="en-US" sz="1200" dirty="0">
                <a:solidFill>
                  <a:schemeClr val="tx1"/>
                </a:solidFill>
              </a:rPr>
              <a:t>— if unexpected events in life arise that make it difficult for clients to maintain their premiums, the long-term care benefit they’ve accumulated is protected and they’ll still be able to get the long-term care benefit they’ve already paid for</a:t>
            </a:r>
          </a:p>
          <a:p>
            <a:pPr marL="171450" indent="-171450">
              <a:buFont typeface="Arial" panose="020B0604020202020204" pitchFamily="34" charset="0"/>
              <a:buChar char="•"/>
            </a:pPr>
            <a:endParaRPr lang="en-US" sz="1200" dirty="0">
              <a:solidFill>
                <a:schemeClr val="tx1"/>
              </a:solidFill>
            </a:endParaRPr>
          </a:p>
          <a:p>
            <a:pPr marL="0" indent="0">
              <a:buFont typeface="Arial" panose="020B0604020202020204" pitchFamily="34" charset="0"/>
              <a:buNone/>
            </a:pPr>
            <a:r>
              <a:rPr lang="en-US" dirty="0">
                <a:solidFill>
                  <a:schemeClr val="tx1"/>
                </a:solidFill>
              </a:rPr>
              <a:t>These guarantees </a:t>
            </a:r>
            <a:r>
              <a:rPr lang="en-US" dirty="0"/>
              <a:t>assume that the policyowner hasn't made any changes to the policy such as taking loans or partial surrenders from the policy or not paying scheduled premiums.</a:t>
            </a:r>
            <a:endParaRPr lang="en-US" sz="1200" dirty="0">
              <a:solidFill>
                <a:schemeClr val="tx1"/>
              </a:solidFill>
            </a:endParaRPr>
          </a:p>
        </p:txBody>
      </p:sp>
      <p:sp>
        <p:nvSpPr>
          <p:cNvPr id="4" name="Slide Number Placeholder 3"/>
          <p:cNvSpPr>
            <a:spLocks noGrp="1"/>
          </p:cNvSpPr>
          <p:nvPr>
            <p:ph type="sldNum" sz="quarter" idx="5"/>
          </p:nvPr>
        </p:nvSpPr>
        <p:spPr/>
        <p:txBody>
          <a:bodyPr/>
          <a:lstStyle/>
          <a:p>
            <a:fld id="{861D2887-CFF3-4B24-AA0E-86A03F28BF38}" type="slidenum">
              <a:rPr lang="en-US" smtClean="0"/>
              <a:t>15</a:t>
            </a:fld>
            <a:endParaRPr lang="en-US"/>
          </a:p>
        </p:txBody>
      </p:sp>
    </p:spTree>
    <p:extLst>
      <p:ext uri="{BB962C8B-B14F-4D97-AF65-F5344CB8AC3E}">
        <p14:creationId xmlns:p14="http://schemas.microsoft.com/office/powerpoint/2010/main" val="4075403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rPr>
              <a:t>More control — cash indemnity vs reimbursement </a:t>
            </a:r>
          </a:p>
          <a:p>
            <a:r>
              <a:rPr lang="en-US" sz="1200" dirty="0">
                <a:solidFill>
                  <a:schemeClr val="tx1"/>
                </a:solidFill>
              </a:rPr>
              <a:t>LTC policies pay benefits in several ways. Some plans, called reimbursement plans, require monthly bills and receipts for specific long-term care services and </a:t>
            </a:r>
            <a:r>
              <a:rPr lang="en-US" dirty="0">
                <a:solidFill>
                  <a:schemeClr val="tx1"/>
                </a:solidFill>
              </a:rPr>
              <a:t>then reimburse the policyowner only for expenses that qualified under the contract, up to the benefit limit.</a:t>
            </a:r>
            <a:endParaRPr lang="en-US" sz="1200" dirty="0">
              <a:solidFill>
                <a:schemeClr val="tx1"/>
              </a:solidFill>
            </a:endParaRPr>
          </a:p>
          <a:p>
            <a:r>
              <a:rPr lang="en-US" sz="1200" b="0" i="0" kern="1200" dirty="0">
                <a:solidFill>
                  <a:schemeClr val="tx1"/>
                </a:solidFill>
                <a:effectLst/>
                <a:latin typeface="+mn-lt"/>
                <a:ea typeface="+mn-ea"/>
                <a:cs typeface="+mn-cs"/>
              </a:rPr>
              <a:t>In contrast, </a:t>
            </a:r>
            <a:r>
              <a:rPr lang="en-US" sz="1200" b="0" i="0" kern="1200" dirty="0" err="1">
                <a:solidFill>
                  <a:schemeClr val="tx1"/>
                </a:solidFill>
                <a:effectLst/>
                <a:latin typeface="+mn-lt"/>
                <a:ea typeface="+mn-ea"/>
                <a:cs typeface="+mn-cs"/>
              </a:rPr>
              <a:t>CareMatters</a:t>
            </a:r>
            <a:r>
              <a:rPr lang="en-US" sz="1200" b="0" i="0" kern="1200" dirty="0">
                <a:solidFill>
                  <a:schemeClr val="tx1"/>
                </a:solidFill>
                <a:effectLst/>
                <a:latin typeface="+mn-lt"/>
                <a:ea typeface="+mn-ea"/>
                <a:cs typeface="+mn-cs"/>
              </a:rPr>
              <a:t> Together is a cash indemnity policy, meaning there's no need to go through a monthly process of submitting bills and receipts. Instead, once the claim eligibility is approved and the 90-day elimination period has been satisfied, the full available monthly LTC benefit can be accessed.</a:t>
            </a:r>
          </a:p>
          <a:p>
            <a:endParaRPr lang="en-US" sz="1200" dirty="0">
              <a:solidFill>
                <a:schemeClr val="tx1"/>
              </a:solidFill>
            </a:endParaRPr>
          </a:p>
          <a:p>
            <a:r>
              <a:rPr lang="en-US" sz="1200" dirty="0">
                <a:solidFill>
                  <a:schemeClr val="tx1"/>
                </a:solidFill>
              </a:rPr>
              <a:t>How they compare [Read chart]</a:t>
            </a:r>
          </a:p>
          <a:p>
            <a:endParaRPr lang="en-US" sz="1200" dirty="0">
              <a:solidFill>
                <a:schemeClr val="tx1"/>
              </a:solidFill>
            </a:endParaRPr>
          </a:p>
          <a:p>
            <a:r>
              <a:rPr lang="en-US" sz="1200" dirty="0">
                <a:solidFill>
                  <a:schemeClr val="tx1"/>
                </a:solidFill>
              </a:rPr>
              <a:t>CareMatters Together pays cash indemnity long-term care benefits.</a:t>
            </a:r>
          </a:p>
          <a:p>
            <a:endParaRPr lang="en-US" sz="1200" dirty="0">
              <a:solidFill>
                <a:schemeClr val="tx1"/>
              </a:solidFill>
            </a:endParaRPr>
          </a:p>
          <a:p>
            <a:endParaRPr lang="en-US" sz="1200" dirty="0">
              <a:solidFill>
                <a:schemeClr val="tx1"/>
              </a:solidFill>
            </a:endParaRPr>
          </a:p>
        </p:txBody>
      </p:sp>
      <p:sp>
        <p:nvSpPr>
          <p:cNvPr id="4" name="Slide Number Placeholder 3"/>
          <p:cNvSpPr>
            <a:spLocks noGrp="1"/>
          </p:cNvSpPr>
          <p:nvPr>
            <p:ph type="sldNum" sz="quarter" idx="5"/>
          </p:nvPr>
        </p:nvSpPr>
        <p:spPr/>
        <p:txBody>
          <a:bodyPr/>
          <a:lstStyle/>
          <a:p>
            <a:fld id="{861D2887-CFF3-4B24-AA0E-86A03F28BF38}" type="slidenum">
              <a:rPr lang="en-US" smtClean="0"/>
              <a:t>16</a:t>
            </a:fld>
            <a:endParaRPr lang="en-US"/>
          </a:p>
        </p:txBody>
      </p:sp>
    </p:spTree>
    <p:extLst>
      <p:ext uri="{BB962C8B-B14F-4D97-AF65-F5344CB8AC3E}">
        <p14:creationId xmlns:p14="http://schemas.microsoft.com/office/powerpoint/2010/main" val="1733994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Next, we’ll look at some of the key product features of </a:t>
            </a:r>
            <a:r>
              <a:rPr lang="en-US" dirty="0" err="1">
                <a:solidFill>
                  <a:schemeClr val="tx1"/>
                </a:solidFill>
              </a:rPr>
              <a:t>CareMatters</a:t>
            </a:r>
            <a:r>
              <a:rPr lang="en-US" dirty="0">
                <a:solidFill>
                  <a:schemeClr val="tx1"/>
                </a:solidFill>
              </a:rPr>
              <a:t> Together.</a:t>
            </a:r>
          </a:p>
        </p:txBody>
      </p:sp>
      <p:sp>
        <p:nvSpPr>
          <p:cNvPr id="4" name="Slide Number Placeholder 3"/>
          <p:cNvSpPr>
            <a:spLocks noGrp="1"/>
          </p:cNvSpPr>
          <p:nvPr>
            <p:ph type="sldNum" sz="quarter" idx="5"/>
          </p:nvPr>
        </p:nvSpPr>
        <p:spPr/>
        <p:txBody>
          <a:bodyPr/>
          <a:lstStyle/>
          <a:p>
            <a:fld id="{861D2887-CFF3-4B24-AA0E-86A03F28BF38}" type="slidenum">
              <a:rPr lang="en-US" smtClean="0"/>
              <a:t>17</a:t>
            </a:fld>
            <a:endParaRPr lang="en-US"/>
          </a:p>
        </p:txBody>
      </p:sp>
    </p:spTree>
    <p:extLst>
      <p:ext uri="{BB962C8B-B14F-4D97-AF65-F5344CB8AC3E}">
        <p14:creationId xmlns:p14="http://schemas.microsoft.com/office/powerpoint/2010/main" val="2937807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latin typeface="+mn-lt"/>
              </a:rPr>
              <a:t>Age ranges</a:t>
            </a:r>
          </a:p>
          <a:p>
            <a:pPr marL="0" indent="0">
              <a:buNone/>
            </a:pPr>
            <a:r>
              <a:rPr lang="en-US" sz="1200" b="1" dirty="0">
                <a:solidFill>
                  <a:schemeClr val="tx1"/>
                </a:solidFill>
                <a:latin typeface="+mn-lt"/>
                <a:cs typeface="Arial" panose="020B0604020202020204" pitchFamily="34" charset="0"/>
              </a:rPr>
              <a:t>Minimum issue age: </a:t>
            </a:r>
            <a:r>
              <a:rPr lang="en-US" sz="1200" dirty="0">
                <a:solidFill>
                  <a:schemeClr val="tx1"/>
                </a:solidFill>
                <a:latin typeface="+mn-lt"/>
                <a:cs typeface="Arial" panose="020B0604020202020204" pitchFamily="34" charset="0"/>
              </a:rPr>
              <a:t>30</a:t>
            </a:r>
          </a:p>
          <a:p>
            <a:pPr marL="0" indent="0">
              <a:buNone/>
            </a:pPr>
            <a:endParaRPr lang="en-US" sz="1200" dirty="0">
              <a:solidFill>
                <a:schemeClr val="tx1"/>
              </a:solidFill>
              <a:latin typeface="+mn-lt"/>
              <a:cs typeface="Arial" panose="020B0604020202020204" pitchFamily="34" charset="0"/>
            </a:endParaRPr>
          </a:p>
          <a:p>
            <a:pPr marL="0" indent="0">
              <a:buNone/>
            </a:pPr>
            <a:r>
              <a:rPr lang="en-US" sz="1200" b="1" dirty="0">
                <a:solidFill>
                  <a:schemeClr val="tx1"/>
                </a:solidFill>
                <a:latin typeface="+mn-lt"/>
                <a:cs typeface="Arial" panose="020B0604020202020204" pitchFamily="34" charset="0"/>
              </a:rPr>
              <a:t>Maximum issue ages:</a:t>
            </a:r>
          </a:p>
          <a:p>
            <a:pPr>
              <a:lnSpc>
                <a:spcPct val="100000"/>
              </a:lnSpc>
            </a:pPr>
            <a:r>
              <a:rPr lang="en-US" sz="1200" dirty="0">
                <a:solidFill>
                  <a:schemeClr val="tx1"/>
                </a:solidFill>
                <a:latin typeface="+mn-lt"/>
                <a:cs typeface="Arial" panose="020B0604020202020204" pitchFamily="34" charset="0"/>
              </a:rPr>
              <a:t>Single-pay	70</a:t>
            </a:r>
          </a:p>
          <a:p>
            <a:pPr>
              <a:lnSpc>
                <a:spcPct val="100000"/>
              </a:lnSpc>
            </a:pPr>
            <a:r>
              <a:rPr lang="en-US" sz="1200" dirty="0">
                <a:solidFill>
                  <a:schemeClr val="tx1"/>
                </a:solidFill>
                <a:latin typeface="+mn-lt"/>
                <a:cs typeface="Arial" panose="020B0604020202020204" pitchFamily="34" charset="0"/>
              </a:rPr>
              <a:t>5-pay	70</a:t>
            </a:r>
          </a:p>
          <a:p>
            <a:pPr>
              <a:lnSpc>
                <a:spcPct val="100000"/>
              </a:lnSpc>
            </a:pPr>
            <a:r>
              <a:rPr lang="en-US" sz="1200" dirty="0">
                <a:solidFill>
                  <a:schemeClr val="tx1"/>
                </a:solidFill>
                <a:latin typeface="+mn-lt"/>
                <a:cs typeface="Arial" panose="020B0604020202020204" pitchFamily="34" charset="0"/>
              </a:rPr>
              <a:t>10-pay	70</a:t>
            </a:r>
          </a:p>
          <a:p>
            <a:pPr>
              <a:lnSpc>
                <a:spcPct val="100000"/>
              </a:lnSpc>
            </a:pPr>
            <a:r>
              <a:rPr lang="en-US" sz="1200" dirty="0">
                <a:solidFill>
                  <a:schemeClr val="tx1"/>
                </a:solidFill>
                <a:latin typeface="+mn-lt"/>
                <a:cs typeface="Arial" panose="020B0604020202020204" pitchFamily="34" charset="0"/>
              </a:rPr>
              <a:t>20-pay	65</a:t>
            </a:r>
          </a:p>
          <a:p>
            <a:pPr>
              <a:lnSpc>
                <a:spcPct val="100000"/>
              </a:lnSpc>
            </a:pPr>
            <a:r>
              <a:rPr lang="en-US" dirty="0">
                <a:solidFill>
                  <a:schemeClr val="tx1"/>
                </a:solidFill>
                <a:latin typeface="+mn-lt"/>
              </a:rPr>
              <a:t>Pay to 100</a:t>
            </a:r>
            <a:r>
              <a:rPr lang="en-US" sz="1200" dirty="0">
                <a:solidFill>
                  <a:schemeClr val="tx1"/>
                </a:solidFill>
                <a:latin typeface="+mn-lt"/>
                <a:cs typeface="Arial" panose="020B0604020202020204" pitchFamily="34" charset="0"/>
              </a:rPr>
              <a:t>	65</a:t>
            </a:r>
          </a:p>
          <a:p>
            <a:pPr marL="0" indent="0">
              <a:buNone/>
            </a:pPr>
            <a:endParaRPr lang="en-US" sz="1200" dirty="0">
              <a:solidFill>
                <a:schemeClr val="tx1"/>
              </a:solidFill>
              <a:latin typeface="+mn-lt"/>
              <a:cs typeface="Arial" panose="020B0604020202020204" pitchFamily="34" charset="0"/>
            </a:endParaRPr>
          </a:p>
          <a:p>
            <a:pPr marL="0" indent="0">
              <a:buNone/>
            </a:pPr>
            <a:r>
              <a:rPr lang="en-US" sz="1200" dirty="0">
                <a:solidFill>
                  <a:schemeClr val="tx1"/>
                </a:solidFill>
                <a:latin typeface="+mn-lt"/>
                <a:cs typeface="Arial" panose="020B0604020202020204" pitchFamily="34" charset="0"/>
              </a:rPr>
              <a:t>No more than a 25-year age </a:t>
            </a:r>
            <a:r>
              <a:rPr lang="en-US" dirty="0">
                <a:solidFill>
                  <a:schemeClr val="tx1"/>
                </a:solidFill>
                <a:latin typeface="+mn-lt"/>
              </a:rPr>
              <a:t>difference is permitted between </a:t>
            </a:r>
            <a:r>
              <a:rPr lang="en-US" sz="1200" dirty="0">
                <a:solidFill>
                  <a:schemeClr val="tx1"/>
                </a:solidFill>
                <a:latin typeface="+mn-lt"/>
                <a:cs typeface="Arial" panose="020B0604020202020204" pitchFamily="34" charset="0"/>
              </a:rPr>
              <a:t>the </a:t>
            </a:r>
            <a:r>
              <a:rPr lang="en-US" dirty="0">
                <a:solidFill>
                  <a:schemeClr val="tx1"/>
                </a:solidFill>
                <a:latin typeface="+mn-lt"/>
              </a:rPr>
              <a:t>insureds.</a:t>
            </a:r>
          </a:p>
          <a:p>
            <a:pPr marL="0" indent="0">
              <a:buNone/>
            </a:pPr>
            <a:r>
              <a:rPr lang="en-US" dirty="0">
                <a:solidFill>
                  <a:schemeClr val="tx1"/>
                </a:solidFill>
                <a:latin typeface="+mn-lt"/>
              </a:rPr>
              <a:t>If one of the insureds is Standard, then the maximum age difference is 10 years.</a:t>
            </a:r>
            <a:endParaRPr lang="en-US" sz="1200" dirty="0">
              <a:solidFill>
                <a:schemeClr val="tx1"/>
              </a:solidFill>
              <a:latin typeface="+mn-lt"/>
              <a:cs typeface="Arial" panose="020B0604020202020204" pitchFamily="34" charset="0"/>
            </a:endParaRPr>
          </a:p>
          <a:p>
            <a:endParaRPr lang="en-US" dirty="0">
              <a:solidFill>
                <a:schemeClr val="tx1"/>
              </a:solidFill>
              <a:latin typeface="+mn-lt"/>
            </a:endParaRPr>
          </a:p>
        </p:txBody>
      </p:sp>
      <p:sp>
        <p:nvSpPr>
          <p:cNvPr id="4" name="Slide Number Placeholder 3"/>
          <p:cNvSpPr>
            <a:spLocks noGrp="1"/>
          </p:cNvSpPr>
          <p:nvPr>
            <p:ph type="sldNum" sz="quarter" idx="5"/>
          </p:nvPr>
        </p:nvSpPr>
        <p:spPr/>
        <p:txBody>
          <a:bodyPr/>
          <a:lstStyle/>
          <a:p>
            <a:fld id="{861D2887-CFF3-4B24-AA0E-86A03F28BF38}" type="slidenum">
              <a:rPr lang="en-US" smtClean="0"/>
              <a:t>18</a:t>
            </a:fld>
            <a:endParaRPr lang="en-US"/>
          </a:p>
        </p:txBody>
      </p:sp>
    </p:spTree>
    <p:extLst>
      <p:ext uri="{BB962C8B-B14F-4D97-AF65-F5344CB8AC3E}">
        <p14:creationId xmlns:p14="http://schemas.microsoft.com/office/powerpoint/2010/main" val="42577033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rPr>
              <a:t>Underwriting </a:t>
            </a:r>
          </a:p>
          <a:p>
            <a:r>
              <a:rPr lang="en-US" dirty="0">
                <a:solidFill>
                  <a:schemeClr val="tx1"/>
                </a:solidFill>
              </a:rPr>
              <a:t>Each individual insured can have a separate rate class from the options listed below:</a:t>
            </a:r>
          </a:p>
          <a:p>
            <a:pPr marL="171450" indent="-171450">
              <a:buFont typeface="Arial" panose="020B0604020202020204" pitchFamily="34" charset="0"/>
              <a:buChar char="•"/>
            </a:pPr>
            <a:r>
              <a:rPr lang="en-US" dirty="0">
                <a:solidFill>
                  <a:schemeClr val="tx1"/>
                </a:solidFill>
              </a:rPr>
              <a:t>Nontobacco Preferred </a:t>
            </a:r>
          </a:p>
          <a:p>
            <a:pPr marL="171450" indent="-171450">
              <a:buFont typeface="Arial" panose="020B0604020202020204" pitchFamily="34" charset="0"/>
              <a:buChar char="•"/>
            </a:pPr>
            <a:r>
              <a:rPr lang="en-US" dirty="0">
                <a:solidFill>
                  <a:schemeClr val="tx1"/>
                </a:solidFill>
              </a:rPr>
              <a:t>Tobacco Preferred </a:t>
            </a:r>
          </a:p>
          <a:p>
            <a:pPr marL="171450" indent="-171450">
              <a:buFont typeface="Arial" panose="020B0604020202020204" pitchFamily="34" charset="0"/>
              <a:buChar char="•"/>
            </a:pPr>
            <a:r>
              <a:rPr lang="en-US" dirty="0">
                <a:solidFill>
                  <a:schemeClr val="tx1"/>
                </a:solidFill>
              </a:rPr>
              <a:t>Nontobacco Standard </a:t>
            </a:r>
          </a:p>
          <a:p>
            <a:pPr marL="171450" indent="-171450">
              <a:buFont typeface="Arial" panose="020B0604020202020204" pitchFamily="34" charset="0"/>
              <a:buChar char="•"/>
            </a:pPr>
            <a:r>
              <a:rPr lang="en-US" dirty="0">
                <a:solidFill>
                  <a:schemeClr val="tx1"/>
                </a:solidFill>
              </a:rPr>
              <a:t>Tobacco Standard</a:t>
            </a:r>
          </a:p>
          <a:p>
            <a:pPr marL="171450" indent="-171450">
              <a:buFont typeface="Arial" panose="020B0604020202020204" pitchFamily="34" charset="0"/>
              <a:buChar char="•"/>
            </a:pPr>
            <a:endParaRPr lang="en-US" dirty="0">
              <a:solidFill>
                <a:schemeClr val="tx1"/>
              </a:solidFill>
            </a:endParaRPr>
          </a:p>
          <a:p>
            <a:pPr marL="0" indent="0">
              <a:buFont typeface="Arial" panose="020B0604020202020204" pitchFamily="34" charset="0"/>
              <a:buNone/>
            </a:pPr>
            <a:r>
              <a:rPr lang="en-US" sz="1200" b="0" i="0" kern="1200" dirty="0">
                <a:solidFill>
                  <a:schemeClr val="tx1"/>
                </a:solidFill>
                <a:effectLst/>
                <a:latin typeface="+mn-lt"/>
                <a:ea typeface="+mn-ea"/>
                <a:cs typeface="+mn-cs"/>
              </a:rPr>
              <a:t>Only one insured may be in the Standard risk class. A policy will not be issued if both insureds are rated Standard.</a:t>
            </a:r>
            <a:endParaRPr lang="en-US" dirty="0">
              <a:solidFill>
                <a:schemeClr val="tx1"/>
              </a:solidFill>
            </a:endParaRPr>
          </a:p>
        </p:txBody>
      </p:sp>
      <p:sp>
        <p:nvSpPr>
          <p:cNvPr id="4" name="Slide Number Placeholder 3"/>
          <p:cNvSpPr>
            <a:spLocks noGrp="1"/>
          </p:cNvSpPr>
          <p:nvPr>
            <p:ph type="sldNum" sz="quarter" idx="5"/>
          </p:nvPr>
        </p:nvSpPr>
        <p:spPr/>
        <p:txBody>
          <a:bodyPr/>
          <a:lstStyle/>
          <a:p>
            <a:fld id="{861D2887-CFF3-4B24-AA0E-86A03F28BF38}" type="slidenum">
              <a:rPr lang="en-US" smtClean="0"/>
              <a:t>19</a:t>
            </a:fld>
            <a:endParaRPr lang="en-US"/>
          </a:p>
        </p:txBody>
      </p:sp>
    </p:spTree>
    <p:extLst>
      <p:ext uri="{BB962C8B-B14F-4D97-AF65-F5344CB8AC3E}">
        <p14:creationId xmlns:p14="http://schemas.microsoft.com/office/powerpoint/2010/main" val="4091480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before we get started, there are a few important things you need to know. </a:t>
            </a:r>
          </a:p>
          <a:p>
            <a:r>
              <a:rPr lang="en-US" dirty="0"/>
              <a:t>Read slide</a:t>
            </a:r>
          </a:p>
        </p:txBody>
      </p:sp>
      <p:sp>
        <p:nvSpPr>
          <p:cNvPr id="4" name="Slide Number Placeholder 3"/>
          <p:cNvSpPr>
            <a:spLocks noGrp="1"/>
          </p:cNvSpPr>
          <p:nvPr>
            <p:ph type="sldNum" sz="quarter" idx="5"/>
          </p:nvPr>
        </p:nvSpPr>
        <p:spPr/>
        <p:txBody>
          <a:bodyPr/>
          <a:lstStyle/>
          <a:p>
            <a:fld id="{861D2887-CFF3-4B24-AA0E-86A03F28BF38}" type="slidenum">
              <a:rPr lang="en-US" smtClean="0"/>
              <a:t>2</a:t>
            </a:fld>
            <a:endParaRPr lang="en-US"/>
          </a:p>
        </p:txBody>
      </p:sp>
    </p:spTree>
    <p:extLst>
      <p:ext uri="{BB962C8B-B14F-4D97-AF65-F5344CB8AC3E}">
        <p14:creationId xmlns:p14="http://schemas.microsoft.com/office/powerpoint/2010/main" val="40558227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rPr>
              <a:t>Product limits </a:t>
            </a:r>
          </a:p>
          <a:p>
            <a:r>
              <a:rPr lang="en-US" dirty="0">
                <a:solidFill>
                  <a:schemeClr val="tx1"/>
                </a:solidFill>
              </a:rPr>
              <a:t>The minimum monthly LTC benefit is:</a:t>
            </a:r>
          </a:p>
          <a:p>
            <a:pPr marL="171450" indent="-171450">
              <a:buFont typeface="Arial" panose="020B0604020202020204" pitchFamily="34" charset="0"/>
              <a:buChar char="•"/>
            </a:pPr>
            <a:r>
              <a:rPr lang="en-US" dirty="0">
                <a:solidFill>
                  <a:schemeClr val="tx1"/>
                </a:solidFill>
              </a:rPr>
              <a:t>$1,500 </a:t>
            </a:r>
          </a:p>
          <a:p>
            <a:pPr marL="171450" indent="-171450">
              <a:buFont typeface="Arial" panose="020B0604020202020204" pitchFamily="34" charset="0"/>
              <a:buChar char="•"/>
            </a:pPr>
            <a:r>
              <a:rPr lang="en-US" dirty="0">
                <a:solidFill>
                  <a:schemeClr val="tx1"/>
                </a:solidFill>
              </a:rPr>
              <a:t>$3,100 in South Dakota</a:t>
            </a:r>
          </a:p>
          <a:p>
            <a:pPr marL="171450" indent="-171450">
              <a:buFont typeface="Arial" panose="020B0604020202020204" pitchFamily="34" charset="0"/>
              <a:buChar char="•"/>
            </a:pPr>
            <a:r>
              <a:rPr lang="en-US" dirty="0">
                <a:solidFill>
                  <a:schemeClr val="tx1"/>
                </a:solidFill>
              </a:rPr>
              <a:t>$2,325 in Vermont</a:t>
            </a:r>
          </a:p>
          <a:p>
            <a:pPr marL="171450" indent="-171450">
              <a:buFont typeface="Arial" panose="020B0604020202020204" pitchFamily="34" charset="0"/>
              <a:buChar char="•"/>
            </a:pPr>
            <a:r>
              <a:rPr lang="en-US" dirty="0">
                <a:solidFill>
                  <a:schemeClr val="tx1"/>
                </a:solidFill>
              </a:rPr>
              <a:t>$1,860 in Wisconsin</a:t>
            </a:r>
          </a:p>
          <a:p>
            <a:pPr marL="171450" indent="-171450">
              <a:buFont typeface="Arial" panose="020B0604020202020204" pitchFamily="34" charset="0"/>
              <a:buChar char="•"/>
            </a:pPr>
            <a:endParaRPr lang="en-US" dirty="0">
              <a:solidFill>
                <a:schemeClr val="tx1"/>
              </a:solidFill>
            </a:endParaRPr>
          </a:p>
          <a:p>
            <a:r>
              <a:rPr lang="en-US" dirty="0">
                <a:solidFill>
                  <a:schemeClr val="tx1"/>
                </a:solidFill>
              </a:rPr>
              <a:t>The maximum monthly LTC benefit is:</a:t>
            </a:r>
          </a:p>
          <a:p>
            <a:pPr marL="171450" indent="-171450">
              <a:buFont typeface="Arial" panose="020B0604020202020204" pitchFamily="34" charset="0"/>
              <a:buChar char="•"/>
            </a:pPr>
            <a:r>
              <a:rPr lang="en-US" dirty="0">
                <a:solidFill>
                  <a:schemeClr val="tx1"/>
                </a:solidFill>
              </a:rPr>
              <a:t>$20,833</a:t>
            </a:r>
          </a:p>
          <a:p>
            <a:endParaRPr lang="en-US" dirty="0">
              <a:solidFill>
                <a:schemeClr val="tx1"/>
              </a:solidFill>
            </a:endParaRPr>
          </a:p>
        </p:txBody>
      </p:sp>
      <p:sp>
        <p:nvSpPr>
          <p:cNvPr id="4" name="Slide Number Placeholder 3"/>
          <p:cNvSpPr>
            <a:spLocks noGrp="1"/>
          </p:cNvSpPr>
          <p:nvPr>
            <p:ph type="sldNum" sz="quarter" idx="5"/>
          </p:nvPr>
        </p:nvSpPr>
        <p:spPr/>
        <p:txBody>
          <a:bodyPr/>
          <a:lstStyle/>
          <a:p>
            <a:fld id="{861D2887-CFF3-4B24-AA0E-86A03F28BF38}" type="slidenum">
              <a:rPr lang="en-US" smtClean="0"/>
              <a:t>20</a:t>
            </a:fld>
            <a:endParaRPr lang="en-US"/>
          </a:p>
        </p:txBody>
      </p:sp>
    </p:spTree>
    <p:extLst>
      <p:ext uri="{BB962C8B-B14F-4D97-AF65-F5344CB8AC3E}">
        <p14:creationId xmlns:p14="http://schemas.microsoft.com/office/powerpoint/2010/main" val="29214398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u="none" strike="noStrike" baseline="0" dirty="0">
                <a:solidFill>
                  <a:schemeClr val="tx1"/>
                </a:solidFill>
                <a:latin typeface="Calibri" panose="020F0502020204030204" pitchFamily="34" charset="0"/>
              </a:rPr>
              <a:t>Choosing a benefit</a:t>
            </a:r>
          </a:p>
          <a:p>
            <a:pPr algn="l"/>
            <a:endParaRPr lang="en-US" sz="1200" b="1" i="0" u="none" strike="noStrike" baseline="0" dirty="0">
              <a:solidFill>
                <a:schemeClr val="tx1"/>
              </a:solidFill>
              <a:latin typeface="Calibri" panose="020F0502020204030204" pitchFamily="34" charset="0"/>
            </a:endParaRPr>
          </a:p>
          <a:p>
            <a:pPr algn="l"/>
            <a:r>
              <a:rPr lang="en-US" sz="1200" b="0" i="0" u="none" strike="noStrike" baseline="0" dirty="0">
                <a:solidFill>
                  <a:schemeClr val="tx1"/>
                </a:solidFill>
                <a:latin typeface="Calibri" panose="020F0502020204030204" pitchFamily="34" charset="0"/>
              </a:rPr>
              <a:t>When choosing their benefit, your clients select one of three maximum numbers of full monthly LTC benefit payments: 48, 72 or 96.</a:t>
            </a:r>
          </a:p>
          <a:p>
            <a:pPr algn="l"/>
            <a:endParaRPr lang="en-US" sz="1200" b="0" i="0" u="none" strike="noStrike" baseline="0" dirty="0">
              <a:solidFill>
                <a:schemeClr val="tx1"/>
              </a:solidFill>
              <a:latin typeface="Calibri" panose="020F0502020204030204" pitchFamily="34" charset="0"/>
            </a:endParaRPr>
          </a:p>
          <a:p>
            <a:pPr algn="l"/>
            <a:r>
              <a:rPr lang="en-US" sz="1200" b="0" i="0" u="none" strike="noStrike" baseline="0" dirty="0">
                <a:solidFill>
                  <a:schemeClr val="tx1"/>
                </a:solidFill>
                <a:latin typeface="Calibri" panose="020F0502020204030204" pitchFamily="34" charset="0"/>
              </a:rPr>
              <a:t>For most </a:t>
            </a:r>
            <a:r>
              <a:rPr lang="en-US" sz="1200" b="0" i="0" u="none" strike="noStrike" baseline="0" dirty="0" err="1">
                <a:solidFill>
                  <a:schemeClr val="tx1"/>
                </a:solidFill>
                <a:latin typeface="Calibri" panose="020F0502020204030204" pitchFamily="34" charset="0"/>
              </a:rPr>
              <a:t>CareMatters</a:t>
            </a:r>
            <a:r>
              <a:rPr lang="en-US" sz="1200" b="0" i="0" u="none" strike="noStrike" baseline="0" dirty="0">
                <a:solidFill>
                  <a:schemeClr val="tx1"/>
                </a:solidFill>
                <a:latin typeface="Calibri" panose="020F0502020204030204" pitchFamily="34" charset="0"/>
              </a:rPr>
              <a:t> Together policies, the acceleration of the death benefit under the LTC Rider is 36 full monthly LTC benefit payments.</a:t>
            </a:r>
          </a:p>
          <a:p>
            <a:pPr algn="l"/>
            <a:endParaRPr lang="en-US" sz="1200" b="0" i="0" u="none" strike="noStrike" baseline="0" dirty="0">
              <a:solidFill>
                <a:schemeClr val="tx1"/>
              </a:solidFill>
              <a:latin typeface="Calibri" panose="020F0502020204030204" pitchFamily="34" charset="0"/>
            </a:endParaRPr>
          </a:p>
          <a:p>
            <a:pPr algn="l"/>
            <a:r>
              <a:rPr lang="en-US" sz="1200" b="0" i="0" u="none" strike="noStrike" baseline="0" dirty="0">
                <a:solidFill>
                  <a:schemeClr val="tx1"/>
                </a:solidFill>
                <a:latin typeface="Calibri" panose="020F0502020204030204" pitchFamily="34" charset="0"/>
              </a:rPr>
              <a:t>Depending on your clients’ selection, the length of LTC Extension of Benefits Rider would be 12, 36 or 60 full monthly LTC benefit payments.  </a:t>
            </a:r>
          </a:p>
          <a:p>
            <a:pPr algn="l"/>
            <a:endParaRPr lang="en-US" sz="1200" b="0" i="0" u="none" strike="noStrike" baseline="0" dirty="0">
              <a:solidFill>
                <a:schemeClr val="tx1"/>
              </a:solidFill>
              <a:latin typeface="Calibri" panose="020F0502020204030204" pitchFamily="34" charset="0"/>
            </a:endParaRPr>
          </a:p>
          <a:p>
            <a:pPr algn="l"/>
            <a:r>
              <a:rPr lang="en-US" sz="1200" b="0" i="0" u="none" strike="noStrike" baseline="0" dirty="0">
                <a:solidFill>
                  <a:schemeClr val="tx1"/>
                </a:solidFill>
                <a:latin typeface="Calibri" panose="020F0502020204030204" pitchFamily="34" charset="0"/>
              </a:rPr>
              <a:t>Remember, each insured can use months of benefits at the same time. And it’s possible for one person to exhaust the benefit.</a:t>
            </a:r>
          </a:p>
          <a:p>
            <a:pPr algn="l"/>
            <a:endParaRPr lang="en-US" sz="1200" b="0" i="0" u="none" strike="noStrike" baseline="0" dirty="0">
              <a:solidFill>
                <a:schemeClr val="tx1"/>
              </a:solidFill>
              <a:latin typeface="Calibri" panose="020F0502020204030204" pitchFamily="34" charset="0"/>
            </a:endParaRPr>
          </a:p>
          <a:p>
            <a:endParaRPr lang="en-US" dirty="0">
              <a:solidFill>
                <a:schemeClr val="tx1"/>
              </a:solidFill>
            </a:endParaRPr>
          </a:p>
        </p:txBody>
      </p:sp>
      <p:sp>
        <p:nvSpPr>
          <p:cNvPr id="4" name="Slide Number Placeholder 3"/>
          <p:cNvSpPr>
            <a:spLocks noGrp="1"/>
          </p:cNvSpPr>
          <p:nvPr>
            <p:ph type="sldNum" sz="quarter" idx="5"/>
          </p:nvPr>
        </p:nvSpPr>
        <p:spPr/>
        <p:txBody>
          <a:bodyPr/>
          <a:lstStyle/>
          <a:p>
            <a:fld id="{861D2887-CFF3-4B24-AA0E-86A03F28BF38}" type="slidenum">
              <a:rPr lang="en-US" smtClean="0"/>
              <a:t>21</a:t>
            </a:fld>
            <a:endParaRPr lang="en-US"/>
          </a:p>
        </p:txBody>
      </p:sp>
    </p:spTree>
    <p:extLst>
      <p:ext uri="{BB962C8B-B14F-4D97-AF65-F5344CB8AC3E}">
        <p14:creationId xmlns:p14="http://schemas.microsoft.com/office/powerpoint/2010/main" val="307290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u="none" strike="noStrike" baseline="0" dirty="0">
                <a:solidFill>
                  <a:schemeClr val="tx1"/>
                </a:solidFill>
                <a:latin typeface="Calibri" panose="020F0502020204030204" pitchFamily="34" charset="0"/>
              </a:rPr>
              <a:t>Choosing a benefit</a:t>
            </a:r>
          </a:p>
          <a:p>
            <a:pPr algn="l"/>
            <a:endParaRPr lang="en-US" sz="1200" b="0" i="0" u="none" strike="noStrike" baseline="0" dirty="0">
              <a:solidFill>
                <a:schemeClr val="tx1"/>
              </a:solidFill>
              <a:latin typeface="Calibri" panose="020F0502020204030204" pitchFamily="34" charset="0"/>
            </a:endParaRPr>
          </a:p>
          <a:p>
            <a:pPr algn="l"/>
            <a:r>
              <a:rPr lang="en-US" sz="1200" b="0" i="0" u="none" strike="noStrike" baseline="0" dirty="0">
                <a:solidFill>
                  <a:schemeClr val="tx1"/>
                </a:solidFill>
                <a:latin typeface="Calibri" panose="020F0502020204030204" pitchFamily="34" charset="0"/>
              </a:rPr>
              <a:t>If either applicant is rated as Standard, the policy works slightly differently. Note that no policy will be issued if both applicants are rated Standard.</a:t>
            </a:r>
          </a:p>
          <a:p>
            <a:pPr algn="l"/>
            <a:endParaRPr lang="en-US" sz="1200" b="1" i="0" u="none" strike="noStrike" baseline="0" dirty="0">
              <a:solidFill>
                <a:schemeClr val="tx1"/>
              </a:solidFill>
              <a:latin typeface="Calibri" panose="020F0502020204030204" pitchFamily="34" charset="0"/>
            </a:endParaRPr>
          </a:p>
          <a:p>
            <a:pPr algn="l"/>
            <a:r>
              <a:rPr lang="en-US" sz="1200" b="0" i="0" u="none" strike="noStrike" baseline="0" dirty="0">
                <a:solidFill>
                  <a:schemeClr val="tx1"/>
                </a:solidFill>
                <a:latin typeface="Calibri" panose="020F0502020204030204" pitchFamily="34" charset="0"/>
              </a:rPr>
              <a:t>As before, your clients select one of three maximum numbers of full monthly LTC benefit payments: 48, 72 or 96.</a:t>
            </a:r>
          </a:p>
          <a:p>
            <a:pPr algn="l"/>
            <a:endParaRPr lang="en-US" sz="1200" b="0" i="0" u="none" strike="noStrike" baseline="0" dirty="0">
              <a:solidFill>
                <a:schemeClr val="tx1"/>
              </a:solidFill>
              <a:latin typeface="Calibri" panose="020F0502020204030204" pitchFamily="34" charset="0"/>
            </a:endParaRPr>
          </a:p>
          <a:p>
            <a:pPr algn="l"/>
            <a:r>
              <a:rPr lang="en-US" sz="1200" b="0" i="0" u="none" strike="noStrike" baseline="0" dirty="0">
                <a:solidFill>
                  <a:schemeClr val="tx1"/>
                </a:solidFill>
                <a:latin typeface="Calibri" panose="020F0502020204030204" pitchFamily="34" charset="0"/>
              </a:rPr>
              <a:t>For </a:t>
            </a:r>
            <a:r>
              <a:rPr lang="en-US" sz="1200" b="0" i="0" u="none" strike="noStrike" baseline="0" dirty="0" err="1">
                <a:solidFill>
                  <a:schemeClr val="tx1"/>
                </a:solidFill>
                <a:latin typeface="Calibri" panose="020F0502020204030204" pitchFamily="34" charset="0"/>
              </a:rPr>
              <a:t>CareMatters</a:t>
            </a:r>
            <a:r>
              <a:rPr lang="en-US" sz="1200" b="0" i="0" u="none" strike="noStrike" baseline="0" dirty="0">
                <a:solidFill>
                  <a:schemeClr val="tx1"/>
                </a:solidFill>
                <a:latin typeface="Calibri" panose="020F0502020204030204" pitchFamily="34" charset="0"/>
              </a:rPr>
              <a:t> Together policies which one applicant is rated Standard, the acceleration of the death benefit under LTC Rider is 48 full monthly LTC benefit payments instead of 36.</a:t>
            </a:r>
          </a:p>
          <a:p>
            <a:pPr algn="l"/>
            <a:endParaRPr lang="en-US" sz="1200" b="0" i="0" u="none" strike="noStrike" baseline="0" dirty="0">
              <a:solidFill>
                <a:schemeClr val="tx1"/>
              </a:solidFill>
              <a:latin typeface="Calibri" panose="020F0502020204030204" pitchFamily="34" charset="0"/>
            </a:endParaRPr>
          </a:p>
          <a:p>
            <a:pPr algn="l"/>
            <a:r>
              <a:rPr lang="en-US" sz="1200" b="0" i="0" u="none" strike="noStrike" baseline="0" dirty="0">
                <a:solidFill>
                  <a:schemeClr val="tx1"/>
                </a:solidFill>
                <a:latin typeface="Calibri" panose="020F0502020204030204" pitchFamily="34" charset="0"/>
              </a:rPr>
              <a:t>Depending on your clients’ selection, the length of LTC Extension of Benefits Rider would be zero, 24 or 48 full monthly LTC benefit payments.  </a:t>
            </a:r>
          </a:p>
          <a:p>
            <a:pPr algn="l"/>
            <a:endParaRPr lang="en-US" sz="1200" b="0" i="0" u="none" strike="noStrike" baseline="0" dirty="0">
              <a:solidFill>
                <a:schemeClr val="tx1"/>
              </a:solidFill>
              <a:latin typeface="Calibri" panose="020F0502020204030204" pitchFamily="34" charset="0"/>
            </a:endParaRPr>
          </a:p>
          <a:p>
            <a:pPr algn="l"/>
            <a:r>
              <a:rPr lang="en-US" sz="1200" b="0" i="0" u="none" strike="noStrike" baseline="0" dirty="0">
                <a:solidFill>
                  <a:schemeClr val="tx1"/>
                </a:solidFill>
                <a:latin typeface="Calibri" panose="020F0502020204030204" pitchFamily="34" charset="0"/>
              </a:rPr>
              <a:t>Remember, each insured can use months of benefits at the same time. And it’s possible for one person to exhaust the benefit.</a:t>
            </a:r>
          </a:p>
          <a:p>
            <a:pPr algn="l"/>
            <a:endParaRPr lang="en-US" sz="1200" b="0" i="0" u="none" strike="noStrike" baseline="0" dirty="0">
              <a:solidFill>
                <a:schemeClr val="tx1"/>
              </a:solidFill>
              <a:latin typeface="Calibri" panose="020F0502020204030204" pitchFamily="34" charset="0"/>
            </a:endParaRPr>
          </a:p>
          <a:p>
            <a:endParaRPr lang="en-US" dirty="0">
              <a:solidFill>
                <a:schemeClr val="tx1"/>
              </a:solidFill>
            </a:endParaRPr>
          </a:p>
        </p:txBody>
      </p:sp>
      <p:sp>
        <p:nvSpPr>
          <p:cNvPr id="4" name="Slide Number Placeholder 3"/>
          <p:cNvSpPr>
            <a:spLocks noGrp="1"/>
          </p:cNvSpPr>
          <p:nvPr>
            <p:ph type="sldNum" sz="quarter" idx="5"/>
          </p:nvPr>
        </p:nvSpPr>
        <p:spPr/>
        <p:txBody>
          <a:bodyPr/>
          <a:lstStyle/>
          <a:p>
            <a:fld id="{861D2887-CFF3-4B24-AA0E-86A03F28BF38}" type="slidenum">
              <a:rPr lang="en-US" smtClean="0"/>
              <a:t>22</a:t>
            </a:fld>
            <a:endParaRPr lang="en-US"/>
          </a:p>
        </p:txBody>
      </p:sp>
    </p:spTree>
    <p:extLst>
      <p:ext uri="{BB962C8B-B14F-4D97-AF65-F5344CB8AC3E}">
        <p14:creationId xmlns:p14="http://schemas.microsoft.com/office/powerpoint/2010/main" val="16841438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rPr>
              <a:t>Payment options</a:t>
            </a:r>
          </a:p>
          <a:p>
            <a:r>
              <a:rPr lang="en-US" b="0" dirty="0">
                <a:solidFill>
                  <a:schemeClr val="tx1"/>
                </a:solidFill>
              </a:rPr>
              <a:t>Clients can choose from a variety of payment options, including:</a:t>
            </a:r>
          </a:p>
          <a:p>
            <a:r>
              <a:rPr lang="en-US" dirty="0">
                <a:solidFill>
                  <a:schemeClr val="tx1"/>
                </a:solidFill>
              </a:rPr>
              <a:t>Pay one time (single-pay) </a:t>
            </a:r>
          </a:p>
          <a:p>
            <a:r>
              <a:rPr lang="en-US" dirty="0">
                <a:solidFill>
                  <a:schemeClr val="tx1"/>
                </a:solidFill>
              </a:rPr>
              <a:t>Pay annually or monthly for 5 years (5-pay) </a:t>
            </a:r>
          </a:p>
          <a:p>
            <a:r>
              <a:rPr lang="en-US" dirty="0">
                <a:solidFill>
                  <a:schemeClr val="tx1"/>
                </a:solidFill>
              </a:rPr>
              <a:t>Pay annually or monthly for 10 years (10-pay)</a:t>
            </a:r>
          </a:p>
          <a:p>
            <a:r>
              <a:rPr lang="en-US" dirty="0">
                <a:solidFill>
                  <a:schemeClr val="tx1"/>
                </a:solidFill>
              </a:rPr>
              <a:t>Pay annually or monthly for 20 years (20-pay)</a:t>
            </a:r>
          </a:p>
          <a:p>
            <a:r>
              <a:rPr lang="en-US" dirty="0">
                <a:solidFill>
                  <a:schemeClr val="tx1"/>
                </a:solidFill>
              </a:rPr>
              <a:t>Pay </a:t>
            </a:r>
            <a:r>
              <a:rPr lang="en-US" sz="1200" b="0" i="0" kern="1200" dirty="0">
                <a:solidFill>
                  <a:schemeClr val="tx1"/>
                </a:solidFill>
                <a:effectLst/>
                <a:latin typeface="+mn-lt"/>
                <a:ea typeface="+mn-ea"/>
                <a:cs typeface="+mn-cs"/>
              </a:rPr>
              <a:t>annually or monthly</a:t>
            </a:r>
            <a:r>
              <a:rPr lang="en-US" dirty="0">
                <a:solidFill>
                  <a:schemeClr val="tx1"/>
                </a:solidFill>
              </a:rPr>
              <a:t> to older insured's attained age 100</a:t>
            </a:r>
          </a:p>
          <a:p>
            <a:r>
              <a:rPr lang="en-US" dirty="0">
                <a:solidFill>
                  <a:schemeClr val="tx1"/>
                </a:solidFill>
              </a:rPr>
              <a:t>	</a:t>
            </a:r>
          </a:p>
          <a:p>
            <a:r>
              <a:rPr lang="en-US" b="0" dirty="0">
                <a:solidFill>
                  <a:schemeClr val="tx1"/>
                </a:solidFill>
              </a:rPr>
              <a:t>For all payment options, the premium will be waived while LTC benefits are being paid.</a:t>
            </a:r>
          </a:p>
        </p:txBody>
      </p:sp>
      <p:sp>
        <p:nvSpPr>
          <p:cNvPr id="4" name="Slide Number Placeholder 3"/>
          <p:cNvSpPr>
            <a:spLocks noGrp="1"/>
          </p:cNvSpPr>
          <p:nvPr>
            <p:ph type="sldNum" sz="quarter" idx="5"/>
          </p:nvPr>
        </p:nvSpPr>
        <p:spPr/>
        <p:txBody>
          <a:bodyPr/>
          <a:lstStyle/>
          <a:p>
            <a:fld id="{861D2887-CFF3-4B24-AA0E-86A03F28BF38}" type="slidenum">
              <a:rPr lang="en-US" smtClean="0"/>
              <a:t>23</a:t>
            </a:fld>
            <a:endParaRPr lang="en-US"/>
          </a:p>
        </p:txBody>
      </p:sp>
    </p:spTree>
    <p:extLst>
      <p:ext uri="{BB962C8B-B14F-4D97-AF65-F5344CB8AC3E}">
        <p14:creationId xmlns:p14="http://schemas.microsoft.com/office/powerpoint/2010/main" val="12707103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latin typeface="+mn-lt"/>
              </a:rPr>
              <a:t>Inflation protection options</a:t>
            </a:r>
          </a:p>
          <a:p>
            <a:pPr marL="32004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mn-lt"/>
                <a:cs typeface="Arial" panose="020B0604020202020204" pitchFamily="34" charset="0"/>
              </a:rPr>
              <a:t>3% compound for 20 years</a:t>
            </a:r>
          </a:p>
          <a:p>
            <a:pPr marL="320040" indent="-182880">
              <a:buFont typeface="Arial" panose="020B0604020202020204" pitchFamily="34" charset="0"/>
              <a:buChar char="•"/>
            </a:pPr>
            <a:r>
              <a:rPr lang="en-US" sz="1200" dirty="0">
                <a:solidFill>
                  <a:schemeClr val="tx1"/>
                </a:solidFill>
                <a:latin typeface="+mn-lt"/>
                <a:cs typeface="Arial" panose="020B0604020202020204" pitchFamily="34" charset="0"/>
              </a:rPr>
              <a:t>3% compound for life</a:t>
            </a:r>
          </a:p>
          <a:p>
            <a:pPr marL="320040" indent="-182880">
              <a:buFont typeface="Arial" panose="020B0604020202020204" pitchFamily="34" charset="0"/>
              <a:buChar char="•"/>
            </a:pPr>
            <a:r>
              <a:rPr lang="en-US" sz="1200">
                <a:solidFill>
                  <a:schemeClr val="tx1"/>
                </a:solidFill>
                <a:latin typeface="+mn-lt"/>
                <a:cs typeface="Arial" panose="020B0604020202020204" pitchFamily="34" charset="0"/>
              </a:rPr>
              <a:t>5</a:t>
            </a:r>
            <a:r>
              <a:rPr lang="en-US" sz="1200" dirty="0">
                <a:solidFill>
                  <a:schemeClr val="tx1"/>
                </a:solidFill>
                <a:latin typeface="+mn-lt"/>
                <a:cs typeface="Arial" panose="020B0604020202020204" pitchFamily="34" charset="0"/>
              </a:rPr>
              <a:t>% compound for life</a:t>
            </a:r>
          </a:p>
          <a:p>
            <a:endParaRPr lang="en-US" dirty="0">
              <a:solidFill>
                <a:schemeClr val="tx1"/>
              </a:solidFill>
              <a:latin typeface="+mn-lt"/>
            </a:endParaRPr>
          </a:p>
          <a:p>
            <a:r>
              <a:rPr lang="en-US" dirty="0">
                <a:solidFill>
                  <a:schemeClr val="tx1"/>
                </a:solidFill>
                <a:latin typeface="+mn-lt"/>
              </a:rPr>
              <a:t>Note: The monthly benefit amount will increase </a:t>
            </a:r>
            <a:r>
              <a:rPr lang="en-US" dirty="0"/>
              <a:t>annually </a:t>
            </a:r>
            <a:r>
              <a:rPr lang="en-US" dirty="0">
                <a:solidFill>
                  <a:schemeClr val="tx1"/>
                </a:solidFill>
                <a:latin typeface="+mn-lt"/>
              </a:rPr>
              <a:t>whether or not LTC claims are being paid.</a:t>
            </a:r>
          </a:p>
          <a:p>
            <a:endParaRPr lang="en-US" dirty="0">
              <a:solidFill>
                <a:schemeClr val="tx1"/>
              </a:solidFill>
              <a:latin typeface="+mn-lt"/>
            </a:endParaRPr>
          </a:p>
        </p:txBody>
      </p:sp>
      <p:sp>
        <p:nvSpPr>
          <p:cNvPr id="4" name="Slide Number Placeholder 3"/>
          <p:cNvSpPr>
            <a:spLocks noGrp="1"/>
          </p:cNvSpPr>
          <p:nvPr>
            <p:ph type="sldNum" sz="quarter" idx="5"/>
          </p:nvPr>
        </p:nvSpPr>
        <p:spPr/>
        <p:txBody>
          <a:bodyPr/>
          <a:lstStyle/>
          <a:p>
            <a:fld id="{861D2887-CFF3-4B24-AA0E-86A03F28BF38}" type="slidenum">
              <a:rPr lang="en-US" smtClean="0"/>
              <a:t>24</a:t>
            </a:fld>
            <a:endParaRPr lang="en-US"/>
          </a:p>
        </p:txBody>
      </p:sp>
    </p:spTree>
    <p:extLst>
      <p:ext uri="{BB962C8B-B14F-4D97-AF65-F5344CB8AC3E}">
        <p14:creationId xmlns:p14="http://schemas.microsoft.com/office/powerpoint/2010/main" val="33044373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rPr>
              <a:t>Guaranteed minimum death benefit</a:t>
            </a:r>
          </a:p>
          <a:p>
            <a:r>
              <a:rPr lang="en-US" dirty="0">
                <a:solidFill>
                  <a:schemeClr val="tx1"/>
                </a:solidFill>
              </a:rPr>
              <a:t>If the total LTC benefits are exhausted, the policy will not lapse and a residual death benefit equaling 10% of the base specified amount will be paid upon the death of the second insured</a:t>
            </a:r>
            <a:r>
              <a:rPr lang="en-US" sz="1200" b="0" i="0" kern="1200" dirty="0">
                <a:solidFill>
                  <a:schemeClr val="tx1"/>
                </a:solidFill>
                <a:effectLst/>
                <a:latin typeface="+mn-lt"/>
                <a:ea typeface="+mn-ea"/>
                <a:cs typeface="+mn-cs"/>
              </a:rPr>
              <a:t>, reduced by any indebtedness and unpaid monthly deductions</a:t>
            </a:r>
            <a:r>
              <a:rPr lang="en-US" dirty="0">
                <a:solidFill>
                  <a:schemeClr val="tx1"/>
                </a:solidFill>
              </a:rPr>
              <a:t>.</a:t>
            </a:r>
          </a:p>
          <a:p>
            <a:endParaRPr lang="en-US" dirty="0">
              <a:solidFill>
                <a:schemeClr val="tx1"/>
              </a:solidFill>
            </a:endParaRPr>
          </a:p>
        </p:txBody>
      </p:sp>
      <p:sp>
        <p:nvSpPr>
          <p:cNvPr id="4" name="Slide Number Placeholder 3"/>
          <p:cNvSpPr>
            <a:spLocks noGrp="1"/>
          </p:cNvSpPr>
          <p:nvPr>
            <p:ph type="sldNum" sz="quarter" idx="5"/>
          </p:nvPr>
        </p:nvSpPr>
        <p:spPr/>
        <p:txBody>
          <a:bodyPr/>
          <a:lstStyle/>
          <a:p>
            <a:fld id="{861D2887-CFF3-4B24-AA0E-86A03F28BF38}" type="slidenum">
              <a:rPr lang="en-US" smtClean="0"/>
              <a:t>25</a:t>
            </a:fld>
            <a:endParaRPr lang="en-US"/>
          </a:p>
        </p:txBody>
      </p:sp>
    </p:spTree>
    <p:extLst>
      <p:ext uri="{BB962C8B-B14F-4D97-AF65-F5344CB8AC3E}">
        <p14:creationId xmlns:p14="http://schemas.microsoft.com/office/powerpoint/2010/main" val="9750463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rPr>
              <a:t>Tax advantages — separately identifiable premiums</a:t>
            </a:r>
          </a:p>
          <a:p>
            <a:endParaRPr lang="en-US" dirty="0">
              <a:solidFill>
                <a:schemeClr val="tx1"/>
              </a:solidFill>
            </a:endParaRPr>
          </a:p>
          <a:p>
            <a:r>
              <a:rPr lang="en-US" dirty="0"/>
              <a:t>The total premium is made up of 2 components:</a:t>
            </a:r>
          </a:p>
          <a:p>
            <a:r>
              <a:rPr lang="en-US" dirty="0">
                <a:solidFill>
                  <a:schemeClr val="tx1"/>
                </a:solidFill>
              </a:rPr>
              <a:t>1. Life insurance premium</a:t>
            </a:r>
          </a:p>
          <a:p>
            <a:r>
              <a:rPr lang="en-US" dirty="0">
                <a:solidFill>
                  <a:schemeClr val="tx1"/>
                </a:solidFill>
              </a:rPr>
              <a:t>2. LTC premium (pays for LTC Rider, LTC Extension of Benefits and inflation option if elected)</a:t>
            </a:r>
          </a:p>
          <a:p>
            <a:endParaRPr lang="en-US" dirty="0">
              <a:solidFill>
                <a:schemeClr val="tx1"/>
              </a:solidFill>
            </a:endParaRPr>
          </a:p>
          <a:p>
            <a:r>
              <a:rPr lang="en-US" dirty="0">
                <a:solidFill>
                  <a:schemeClr val="tx1"/>
                </a:solidFill>
              </a:rPr>
              <a:t>Please note that:</a:t>
            </a:r>
          </a:p>
          <a:p>
            <a:pPr marL="171450" indent="-171450">
              <a:buFont typeface="Arial" panose="020B0604020202020204" pitchFamily="34" charset="0"/>
              <a:buChar char="•"/>
            </a:pPr>
            <a:r>
              <a:rPr lang="en-US" dirty="0">
                <a:solidFill>
                  <a:schemeClr val="tx1"/>
                </a:solidFill>
              </a:rPr>
              <a:t>The LTC premium portion may be eligible for a tax deduction or reimbursement from an HSA (up to age-based limits for each person)</a:t>
            </a:r>
          </a:p>
          <a:p>
            <a:pPr marL="171450" indent="-171450">
              <a:buFont typeface="Arial" panose="020B0604020202020204" pitchFamily="34" charset="0"/>
              <a:buChar char="•"/>
            </a:pPr>
            <a:r>
              <a:rPr lang="en-US" dirty="0">
                <a:solidFill>
                  <a:schemeClr val="tx1"/>
                </a:solidFill>
              </a:rPr>
              <a:t>The life insurance portion of the premium is not tax deductible </a:t>
            </a:r>
            <a:r>
              <a:rPr lang="en-US" sz="1200" b="0" i="0" kern="1200" dirty="0">
                <a:solidFill>
                  <a:schemeClr val="tx1"/>
                </a:solidFill>
                <a:effectLst/>
                <a:latin typeface="+mn-lt"/>
                <a:ea typeface="+mn-ea"/>
                <a:cs typeface="+mn-cs"/>
              </a:rPr>
              <a:t>or HSA eligible</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0" indent="0">
              <a:buFontTx/>
              <a:buNone/>
            </a:pPr>
            <a:r>
              <a:rPr lang="en-US" dirty="0"/>
              <a:t>Both options are </a:t>
            </a:r>
            <a:r>
              <a:rPr lang="en-US"/>
              <a:t>subject to IRS </a:t>
            </a:r>
            <a:r>
              <a:rPr lang="en-US" dirty="0"/>
              <a:t>age-based limits for each person.</a:t>
            </a:r>
            <a:endParaRPr lang="en-US" dirty="0">
              <a:solidFill>
                <a:schemeClr val="tx1"/>
              </a:solidFill>
            </a:endParaRPr>
          </a:p>
          <a:p>
            <a:endParaRPr lang="en-US" dirty="0">
              <a:solidFill>
                <a:schemeClr val="tx1"/>
              </a:solidFill>
            </a:endParaRPr>
          </a:p>
        </p:txBody>
      </p:sp>
      <p:sp>
        <p:nvSpPr>
          <p:cNvPr id="4" name="Slide Number Placeholder 3"/>
          <p:cNvSpPr>
            <a:spLocks noGrp="1"/>
          </p:cNvSpPr>
          <p:nvPr>
            <p:ph type="sldNum" sz="quarter" idx="5"/>
          </p:nvPr>
        </p:nvSpPr>
        <p:spPr/>
        <p:txBody>
          <a:bodyPr/>
          <a:lstStyle/>
          <a:p>
            <a:fld id="{861D2887-CFF3-4B24-AA0E-86A03F28BF38}" type="slidenum">
              <a:rPr lang="en-US" smtClean="0"/>
              <a:t>26</a:t>
            </a:fld>
            <a:endParaRPr lang="en-US"/>
          </a:p>
        </p:txBody>
      </p:sp>
    </p:spTree>
    <p:extLst>
      <p:ext uri="{BB962C8B-B14F-4D97-AF65-F5344CB8AC3E}">
        <p14:creationId xmlns:p14="http://schemas.microsoft.com/office/powerpoint/2010/main" val="16689917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rPr>
              <a:t>There is a 90-calendar-day elimination period for each insured. </a:t>
            </a:r>
          </a:p>
          <a:p>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Upon completion, benefits for the first 90 days will be paid retroactively along with benefits for month 4.</a:t>
            </a:r>
          </a:p>
          <a:p>
            <a:endParaRPr lang="en-US" sz="1200" dirty="0">
              <a:solidFill>
                <a:schemeClr val="tx1"/>
              </a:solidFill>
            </a:endParaRPr>
          </a:p>
          <a:p>
            <a:pPr marL="0" marR="0" lvl="0" indent="0" algn="l" defTabSz="914400" rtl="0" eaLnBrk="1" fontAlgn="auto" latinLnBrk="0" hangingPunct="1">
              <a:lnSpc>
                <a:spcPct val="112000"/>
              </a:lnSpc>
              <a:spcBef>
                <a:spcPts val="0"/>
              </a:spcBef>
              <a:spcAft>
                <a:spcPts val="0"/>
              </a:spcAft>
              <a:buClrTx/>
              <a:buSzTx/>
              <a:buFontTx/>
              <a:buNone/>
              <a:tabLst/>
              <a:defRPr/>
            </a:pPr>
            <a:r>
              <a:rPr lang="en-US" sz="1200" dirty="0">
                <a:solidFill>
                  <a:schemeClr val="tx1"/>
                </a:solidFill>
                <a:latin typeface="+mn-lt"/>
              </a:rPr>
              <a:t>In this example, the full monthly LTC benefit payment is $10,000, and no LTC benefits are paid during the 90-calendar day elimination period; however, </a:t>
            </a:r>
            <a:r>
              <a:rPr kumimoji="0" lang="en-US" sz="1200" b="0" i="0" u="none" strike="noStrike" kern="1200" cap="none" spc="0" normalizeH="0" baseline="0" noProof="0" dirty="0">
                <a:ln>
                  <a:noFill/>
                </a:ln>
                <a:solidFill>
                  <a:schemeClr val="tx1"/>
                </a:solidFill>
                <a:effectLst/>
                <a:uLnTx/>
                <a:uFillTx/>
                <a:latin typeface="+mn-lt"/>
                <a:ea typeface="+mn-ea"/>
                <a:cs typeface="+mn-cs"/>
              </a:rPr>
              <a:t>on day 91, $40,000 in benefits are paid for months 1, 2, 3 and 4.</a:t>
            </a:r>
          </a:p>
          <a:p>
            <a:endParaRPr lang="en-US" sz="1200" dirty="0">
              <a:solidFill>
                <a:schemeClr val="tx1"/>
              </a:solidFill>
            </a:endParaRPr>
          </a:p>
          <a:p>
            <a:endParaRPr lang="en-US" sz="1200" dirty="0">
              <a:solidFill>
                <a:schemeClr val="tx1"/>
              </a:solidFill>
            </a:endParaRPr>
          </a:p>
        </p:txBody>
      </p:sp>
      <p:sp>
        <p:nvSpPr>
          <p:cNvPr id="4" name="Slide Number Placeholder 3"/>
          <p:cNvSpPr>
            <a:spLocks noGrp="1"/>
          </p:cNvSpPr>
          <p:nvPr>
            <p:ph type="sldNum" sz="quarter" idx="5"/>
          </p:nvPr>
        </p:nvSpPr>
        <p:spPr/>
        <p:txBody>
          <a:bodyPr/>
          <a:lstStyle/>
          <a:p>
            <a:fld id="{861D2887-CFF3-4B24-AA0E-86A03F28BF38}" type="slidenum">
              <a:rPr lang="en-US" smtClean="0"/>
              <a:t>27</a:t>
            </a:fld>
            <a:endParaRPr lang="en-US"/>
          </a:p>
        </p:txBody>
      </p:sp>
    </p:spTree>
    <p:extLst>
      <p:ext uri="{BB962C8B-B14F-4D97-AF65-F5344CB8AC3E}">
        <p14:creationId xmlns:p14="http://schemas.microsoft.com/office/powerpoint/2010/main" val="28785657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rPr>
              <a:t>International claims </a:t>
            </a:r>
          </a:p>
          <a:p>
            <a:r>
              <a:rPr lang="en-US" dirty="0">
                <a:solidFill>
                  <a:schemeClr val="tx1"/>
                </a:solidFill>
              </a:rPr>
              <a:t>For international claims, 100% of the max monthly LTC Rider benefit (including inflation) is </a:t>
            </a:r>
            <a:r>
              <a:rPr lang="en-US" sz="1200" b="0" i="0" kern="1200" dirty="0">
                <a:solidFill>
                  <a:schemeClr val="tx1"/>
                </a:solidFill>
                <a:effectLst/>
                <a:latin typeface="+mn-lt"/>
                <a:ea typeface="+mn-ea"/>
                <a:cs typeface="+mn-cs"/>
              </a:rPr>
              <a:t>available </a:t>
            </a:r>
            <a:r>
              <a:rPr lang="en-US" dirty="0">
                <a:solidFill>
                  <a:schemeClr val="tx1"/>
                </a:solidFill>
              </a:rPr>
              <a:t>while residing outside of the United States, its territories or possessions.</a:t>
            </a:r>
            <a:r>
              <a:rPr lang="en-US" sz="1200" b="0" i="0" kern="1200" dirty="0">
                <a:solidFill>
                  <a:schemeClr val="tx1"/>
                </a:solidFill>
                <a:effectLst/>
                <a:latin typeface="+mn-lt"/>
                <a:ea typeface="+mn-ea"/>
                <a:cs typeface="+mn-cs"/>
              </a:rPr>
              <a:t> No LTC benefits are payable under the LTC Extension of Benefits Rider or any LTC inflation rider benefit associated with it</a:t>
            </a:r>
            <a:r>
              <a:rPr lang="en-US" dirty="0">
                <a:solidFill>
                  <a:schemeClr val="tx1"/>
                </a:solidFill>
              </a:rPr>
              <a:t>. </a:t>
            </a:r>
          </a:p>
          <a:p>
            <a:endParaRPr lang="en-US" dirty="0">
              <a:solidFill>
                <a:schemeClr val="tx1"/>
              </a:solidFill>
            </a:endParaRPr>
          </a:p>
          <a:p>
            <a:r>
              <a:rPr lang="en-US" sz="1200" b="0" i="0" kern="1200" dirty="0">
                <a:solidFill>
                  <a:schemeClr val="tx1"/>
                </a:solidFill>
                <a:effectLst/>
                <a:latin typeface="+mn-lt"/>
                <a:ea typeface="+mn-ea"/>
                <a:cs typeface="+mn-cs"/>
              </a:rPr>
              <a:t>LTC Extension of Benefits Rider payment availability will resume if the insured returns to the U.S. and the available total LTC benefit has not been exhausted.</a:t>
            </a:r>
            <a:endParaRPr lang="en-US" dirty="0">
              <a:solidFill>
                <a:schemeClr val="tx1"/>
              </a:solidFill>
            </a:endParaRPr>
          </a:p>
        </p:txBody>
      </p:sp>
      <p:sp>
        <p:nvSpPr>
          <p:cNvPr id="4" name="Slide Number Placeholder 3"/>
          <p:cNvSpPr>
            <a:spLocks noGrp="1"/>
          </p:cNvSpPr>
          <p:nvPr>
            <p:ph type="sldNum" sz="quarter" idx="5"/>
          </p:nvPr>
        </p:nvSpPr>
        <p:spPr/>
        <p:txBody>
          <a:bodyPr/>
          <a:lstStyle/>
          <a:p>
            <a:fld id="{861D2887-CFF3-4B24-AA0E-86A03F28BF38}" type="slidenum">
              <a:rPr lang="en-US" smtClean="0"/>
              <a:t>28</a:t>
            </a:fld>
            <a:endParaRPr lang="en-US"/>
          </a:p>
        </p:txBody>
      </p:sp>
    </p:spTree>
    <p:extLst>
      <p:ext uri="{BB962C8B-B14F-4D97-AF65-F5344CB8AC3E}">
        <p14:creationId xmlns:p14="http://schemas.microsoft.com/office/powerpoint/2010/main" val="23959183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solidFill>
                  <a:schemeClr val="tx1"/>
                </a:solidFill>
              </a:rPr>
              <a:t>To be eligible  for claim, the insured must either:</a:t>
            </a:r>
          </a:p>
          <a:p>
            <a:endParaRPr lang="en-US" baseline="0" dirty="0">
              <a:solidFill>
                <a:schemeClr val="tx1"/>
              </a:solidFill>
            </a:endParaRPr>
          </a:p>
          <a:p>
            <a:r>
              <a:rPr lang="en-US" dirty="0">
                <a:solidFill>
                  <a:schemeClr val="tx1"/>
                </a:solidFill>
              </a:rPr>
              <a:t>Have a </a:t>
            </a:r>
            <a:r>
              <a:rPr lang="en-US" b="1" dirty="0">
                <a:solidFill>
                  <a:schemeClr val="tx1"/>
                </a:solidFill>
              </a:rPr>
              <a:t>severe cognitive impairment</a:t>
            </a:r>
            <a:r>
              <a:rPr lang="en-US" dirty="0">
                <a:solidFill>
                  <a:schemeClr val="tx1"/>
                </a:solidFill>
              </a:rPr>
              <a:t> that requires them to </a:t>
            </a:r>
            <a:r>
              <a:rPr lang="en-US" b="1" dirty="0">
                <a:solidFill>
                  <a:schemeClr val="tx1"/>
                </a:solidFill>
              </a:rPr>
              <a:t>receive substantial supervision </a:t>
            </a:r>
            <a:r>
              <a:rPr lang="en-US" dirty="0">
                <a:solidFill>
                  <a:schemeClr val="tx1"/>
                </a:solidFill>
              </a:rPr>
              <a:t>from another individual to protect from threats to health and safety due to their impairment OR be unable to perform, without </a:t>
            </a:r>
            <a:r>
              <a:rPr lang="en-US" b="1" dirty="0">
                <a:solidFill>
                  <a:schemeClr val="tx1"/>
                </a:solidFill>
              </a:rPr>
              <a:t>substantial stand-by or hands-on assistance </a:t>
            </a:r>
            <a:r>
              <a:rPr lang="en-US" dirty="0">
                <a:solidFill>
                  <a:schemeClr val="tx1"/>
                </a:solidFill>
              </a:rPr>
              <a:t>from another individual, at least 2 activities of daily living (ADLs) due to a loss of functional capacity for a period of at least 90 days.</a:t>
            </a:r>
          </a:p>
          <a:p>
            <a:endParaRPr lang="en-US"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Once eligibility is met, the insured must complete a 90-calendar-day elimination period</a:t>
            </a:r>
          </a:p>
          <a:p>
            <a:endParaRPr lang="en-US" dirty="0">
              <a:solidFill>
                <a:schemeClr val="tx1"/>
              </a:solidFill>
            </a:endParaRPr>
          </a:p>
          <a:p>
            <a:pPr>
              <a:spcBef>
                <a:spcPts val="0"/>
              </a:spcBef>
            </a:pPr>
            <a:r>
              <a:rPr lang="en-US" dirty="0">
                <a:solidFill>
                  <a:schemeClr val="tx1"/>
                </a:solidFill>
              </a:rPr>
              <a:t>Once each individual's elimination period is met, it’s satisfied for life. Subsequent claims after the first claim (if it’s temporary) will be eligible for benefits on day one.</a:t>
            </a:r>
          </a:p>
          <a:p>
            <a:pPr>
              <a:spcBef>
                <a:spcPts val="0"/>
              </a:spcBef>
            </a:pPr>
            <a:endParaRPr lang="en-US" dirty="0">
              <a:solidFill>
                <a:schemeClr val="tx1"/>
              </a:solidFill>
            </a:endParaRPr>
          </a:p>
          <a:p>
            <a:pPr>
              <a:spcBef>
                <a:spcPts val="0"/>
              </a:spcBef>
            </a:pPr>
            <a:r>
              <a:rPr lang="en-US" sz="1600" dirty="0">
                <a:solidFill>
                  <a:schemeClr val="tx1"/>
                </a:solidFill>
              </a:rPr>
              <a:t>When does elimination period begin?</a:t>
            </a:r>
          </a:p>
          <a:p>
            <a:pPr lvl="1">
              <a:spcBef>
                <a:spcPts val="0"/>
              </a:spcBef>
            </a:pPr>
            <a:r>
              <a:rPr lang="en-US" sz="1600" dirty="0">
                <a:solidFill>
                  <a:schemeClr val="tx1"/>
                </a:solidFill>
              </a:rPr>
              <a:t>The latter of the date of loss or the in-person assessment date. </a:t>
            </a:r>
          </a:p>
          <a:p>
            <a:pPr lvl="1">
              <a:spcBef>
                <a:spcPts val="0"/>
              </a:spcBef>
            </a:pPr>
            <a:endParaRPr lang="en-US" dirty="0">
              <a:solidFill>
                <a:schemeClr val="tx1"/>
              </a:solidFill>
            </a:endParaRPr>
          </a:p>
          <a:p>
            <a:r>
              <a:rPr lang="en-US" dirty="0">
                <a:solidFill>
                  <a:schemeClr val="tx1"/>
                </a:solidFill>
              </a:rPr>
              <a:t>Remember, with </a:t>
            </a:r>
            <a:r>
              <a:rPr lang="en-US" dirty="0" err="1">
                <a:solidFill>
                  <a:schemeClr val="tx1"/>
                </a:solidFill>
              </a:rPr>
              <a:t>CareMatters</a:t>
            </a:r>
            <a:r>
              <a:rPr lang="en-US" dirty="0">
                <a:solidFill>
                  <a:schemeClr val="tx1"/>
                </a:solidFill>
              </a:rPr>
              <a:t> Together, the LTC benefit from months 1 through 3 is paid along with month 4.</a:t>
            </a:r>
          </a:p>
          <a:p>
            <a:pPr lvl="1">
              <a:spcBef>
                <a:spcPts val="0"/>
              </a:spcBef>
            </a:pPr>
            <a:endParaRPr lang="en-US" sz="1600" dirty="0">
              <a:solidFill>
                <a:schemeClr val="tx1"/>
              </a:solidFill>
            </a:endParaRPr>
          </a:p>
        </p:txBody>
      </p:sp>
      <p:sp>
        <p:nvSpPr>
          <p:cNvPr id="4" name="Slide Number Placeholder 3"/>
          <p:cNvSpPr>
            <a:spLocks noGrp="1"/>
          </p:cNvSpPr>
          <p:nvPr>
            <p:ph type="sldNum" sz="quarter" idx="5"/>
          </p:nvPr>
        </p:nvSpPr>
        <p:spPr/>
        <p:txBody>
          <a:bodyPr/>
          <a:lstStyle/>
          <a:p>
            <a:fld id="{861D2887-CFF3-4B24-AA0E-86A03F28BF38}" type="slidenum">
              <a:rPr lang="en-US" smtClean="0"/>
              <a:t>29</a:t>
            </a:fld>
            <a:endParaRPr lang="en-US"/>
          </a:p>
        </p:txBody>
      </p:sp>
    </p:spTree>
    <p:extLst>
      <p:ext uri="{BB962C8B-B14F-4D97-AF65-F5344CB8AC3E}">
        <p14:creationId xmlns:p14="http://schemas.microsoft.com/office/powerpoint/2010/main" val="474524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861D2887-CFF3-4B24-AA0E-86A03F28BF38}" type="slidenum">
              <a:rPr lang="en-US" smtClean="0"/>
              <a:t>3</a:t>
            </a:fld>
            <a:endParaRPr lang="en-US"/>
          </a:p>
        </p:txBody>
      </p:sp>
    </p:spTree>
    <p:extLst>
      <p:ext uri="{BB962C8B-B14F-4D97-AF65-F5344CB8AC3E}">
        <p14:creationId xmlns:p14="http://schemas.microsoft.com/office/powerpoint/2010/main" val="2485219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rPr>
              <a:t>We’re here for clients every step of the way</a:t>
            </a:r>
          </a:p>
          <a:p>
            <a:r>
              <a:rPr lang="en-US" dirty="0">
                <a:solidFill>
                  <a:schemeClr val="tx1"/>
                </a:solidFill>
              </a:rPr>
              <a:t>If either insured does eventually need long-term care, Nationwide offers personalized support in filing their claim and finding the care that’s appropriate for them.</a:t>
            </a:r>
          </a:p>
          <a:p>
            <a:endParaRPr lang="en-US" dirty="0">
              <a:solidFill>
                <a:schemeClr val="tx1"/>
              </a:solidFill>
            </a:endParaRPr>
          </a:p>
          <a:p>
            <a:r>
              <a:rPr lang="en-US" dirty="0">
                <a:solidFill>
                  <a:schemeClr val="tx1"/>
                </a:solidFill>
              </a:rPr>
              <a:t>Clients will be assigned a care manager who can help them through the process of:</a:t>
            </a:r>
          </a:p>
          <a:p>
            <a:pPr marL="171450" indent="-171450">
              <a:buFont typeface="Arial" panose="020B0604020202020204" pitchFamily="34" charset="0"/>
              <a:buChar char="•"/>
            </a:pPr>
            <a:r>
              <a:rPr lang="en-US" dirty="0">
                <a:solidFill>
                  <a:schemeClr val="tx1"/>
                </a:solidFill>
              </a:rPr>
              <a:t>Understanding how to get the benefit</a:t>
            </a:r>
          </a:p>
          <a:p>
            <a:pPr marL="171450" indent="-171450">
              <a:buFont typeface="Arial" panose="020B0604020202020204" pitchFamily="34" charset="0"/>
              <a:buChar char="•"/>
            </a:pPr>
            <a:r>
              <a:rPr lang="en-US" dirty="0">
                <a:solidFill>
                  <a:schemeClr val="tx1"/>
                </a:solidFill>
              </a:rPr>
              <a:t>Filing the claim for benefits</a:t>
            </a:r>
          </a:p>
          <a:p>
            <a:pPr marL="171450" indent="-171450">
              <a:buFont typeface="Arial" panose="020B0604020202020204" pitchFamily="34" charset="0"/>
              <a:buChar char="•"/>
            </a:pPr>
            <a:r>
              <a:rPr lang="en-US" dirty="0">
                <a:solidFill>
                  <a:schemeClr val="tx1"/>
                </a:solidFill>
              </a:rPr>
              <a:t>Helping to create a plan of care that is appropriate for them</a:t>
            </a:r>
          </a:p>
          <a:p>
            <a:pPr marL="171450" indent="-171450">
              <a:buFont typeface="Arial" panose="020B0604020202020204" pitchFamily="34" charset="0"/>
              <a:buChar char="•"/>
            </a:pPr>
            <a:r>
              <a:rPr lang="en-US" dirty="0">
                <a:solidFill>
                  <a:schemeClr val="tx1"/>
                </a:solidFill>
              </a:rPr>
              <a:t>Finding local care services (e.g., home health care services, the right facility for their needs, adult day care, community services, etc.) </a:t>
            </a:r>
          </a:p>
          <a:p>
            <a:pPr marL="171450" indent="-171450">
              <a:buFont typeface="Arial" panose="020B0604020202020204" pitchFamily="34" charset="0"/>
              <a:buChar char="•"/>
            </a:pPr>
            <a:r>
              <a:rPr lang="en-US" dirty="0">
                <a:solidFill>
                  <a:schemeClr val="tx1"/>
                </a:solidFill>
              </a:rPr>
              <a:t>Providing ongoing support as their needs change</a:t>
            </a:r>
          </a:p>
          <a:p>
            <a:endParaRPr lang="en-US" dirty="0">
              <a:solidFill>
                <a:schemeClr val="tx1"/>
              </a:solidFill>
            </a:endParaRPr>
          </a:p>
          <a:p>
            <a:r>
              <a:rPr lang="en-US" dirty="0">
                <a:solidFill>
                  <a:schemeClr val="tx1"/>
                </a:solidFill>
              </a:rPr>
              <a:t>Because </a:t>
            </a:r>
            <a:r>
              <a:rPr lang="en-US" dirty="0" err="1">
                <a:solidFill>
                  <a:schemeClr val="tx1"/>
                </a:solidFill>
              </a:rPr>
              <a:t>CareMatters</a:t>
            </a:r>
            <a:r>
              <a:rPr lang="en-US" dirty="0">
                <a:solidFill>
                  <a:schemeClr val="tx1"/>
                </a:solidFill>
              </a:rPr>
              <a:t> Together is a cash indemnity policy, once the claim is approved and they’ve satisfied the 90-day elimination period, clients won’t have to go through a monthly process of submitting bills and receipts. The benefit payment is sent directly to them.</a:t>
            </a:r>
          </a:p>
          <a:p>
            <a:endParaRPr lang="en-US" dirty="0">
              <a:solidFill>
                <a:schemeClr val="tx1"/>
              </a:solidFill>
            </a:endParaRPr>
          </a:p>
          <a:p>
            <a:r>
              <a:rPr lang="en-US" dirty="0">
                <a:solidFill>
                  <a:schemeClr val="tx1"/>
                </a:solidFill>
              </a:rPr>
              <a:t>Some services are provided by third-party partners and may be subject to change or termination.</a:t>
            </a:r>
          </a:p>
        </p:txBody>
      </p:sp>
      <p:sp>
        <p:nvSpPr>
          <p:cNvPr id="4" name="Slide Number Placeholder 3"/>
          <p:cNvSpPr>
            <a:spLocks noGrp="1"/>
          </p:cNvSpPr>
          <p:nvPr>
            <p:ph type="sldNum" sz="quarter" idx="5"/>
          </p:nvPr>
        </p:nvSpPr>
        <p:spPr/>
        <p:txBody>
          <a:bodyPr/>
          <a:lstStyle/>
          <a:p>
            <a:fld id="{861D2887-CFF3-4B24-AA0E-86A03F28BF38}" type="slidenum">
              <a:rPr lang="en-US" smtClean="0"/>
              <a:t>30</a:t>
            </a:fld>
            <a:endParaRPr lang="en-US"/>
          </a:p>
        </p:txBody>
      </p:sp>
    </p:spTree>
    <p:extLst>
      <p:ext uri="{BB962C8B-B14F-4D97-AF65-F5344CB8AC3E}">
        <p14:creationId xmlns:p14="http://schemas.microsoft.com/office/powerpoint/2010/main" val="19895500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We work hard to help your clients protect what matters today and prepare them for what comes tomorrow. In fact, we’ve been helping members protect what’s important since 1926 and providing long-term care solutions for nearly 25 years. We run our business to make sure we’ll be here to protect your clients whenever they need us.</a:t>
            </a:r>
          </a:p>
          <a:p>
            <a:endParaRPr lang="en-US" dirty="0">
              <a:solidFill>
                <a:schemeClr val="tx1"/>
              </a:solidFill>
            </a:endParaRPr>
          </a:p>
          <a:p>
            <a:r>
              <a:rPr lang="en-US" dirty="0">
                <a:solidFill>
                  <a:schemeClr val="tx1"/>
                </a:solidFill>
              </a:rPr>
              <a:t>[Read the slide] </a:t>
            </a:r>
          </a:p>
        </p:txBody>
      </p:sp>
      <p:sp>
        <p:nvSpPr>
          <p:cNvPr id="4" name="Slide Number Placeholder 3"/>
          <p:cNvSpPr>
            <a:spLocks noGrp="1"/>
          </p:cNvSpPr>
          <p:nvPr>
            <p:ph type="sldNum" sz="quarter" idx="5"/>
          </p:nvPr>
        </p:nvSpPr>
        <p:spPr/>
        <p:txBody>
          <a:bodyPr/>
          <a:lstStyle/>
          <a:p>
            <a:fld id="{861D2887-CFF3-4B24-AA0E-86A03F28BF38}" type="slidenum">
              <a:rPr lang="en-US" smtClean="0"/>
              <a:t>31</a:t>
            </a:fld>
            <a:endParaRPr lang="en-US"/>
          </a:p>
        </p:txBody>
      </p:sp>
    </p:spTree>
    <p:extLst>
      <p:ext uri="{BB962C8B-B14F-4D97-AF65-F5344CB8AC3E}">
        <p14:creationId xmlns:p14="http://schemas.microsoft.com/office/powerpoint/2010/main" val="22109693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Thank you for your time today. If you have questions or want to learn more about the benefits Nationwide </a:t>
            </a:r>
            <a:r>
              <a:rPr lang="en-US" dirty="0" err="1">
                <a:solidFill>
                  <a:schemeClr val="tx1"/>
                </a:solidFill>
              </a:rPr>
              <a:t>CareMatters</a:t>
            </a:r>
            <a:r>
              <a:rPr lang="en-US" dirty="0">
                <a:solidFill>
                  <a:schemeClr val="tx1"/>
                </a:solidFill>
              </a:rPr>
              <a:t> Together offers your clients, please contact us at:</a:t>
            </a:r>
          </a:p>
          <a:p>
            <a:endParaRPr lang="en-US" dirty="0">
              <a:solidFill>
                <a:schemeClr val="tx1"/>
              </a:solidFill>
            </a:endParaRPr>
          </a:p>
          <a:p>
            <a:r>
              <a:rPr lang="en-US" dirty="0">
                <a:solidFill>
                  <a:schemeClr val="tx1"/>
                </a:solidFill>
              </a:rPr>
              <a:t>Life Insurance Solutions Center 1-800-321-6064</a:t>
            </a:r>
          </a:p>
          <a:p>
            <a:r>
              <a:rPr lang="en-US" dirty="0">
                <a:solidFill>
                  <a:schemeClr val="tx1"/>
                </a:solidFill>
              </a:rPr>
              <a:t>Brokerage General Agents Solutions Center 1-888-767-7373</a:t>
            </a:r>
          </a:p>
          <a:p>
            <a:r>
              <a:rPr lang="en-US" dirty="0">
                <a:solidFill>
                  <a:schemeClr val="tx1"/>
                </a:solidFill>
              </a:rPr>
              <a:t>Producer Group Solutions Center 1-844-867-8159</a:t>
            </a:r>
          </a:p>
          <a:p>
            <a:r>
              <a:rPr lang="en-US" dirty="0">
                <a:solidFill>
                  <a:schemeClr val="tx1"/>
                </a:solidFill>
              </a:rPr>
              <a:t>World Financial Group Solutions Center 1-855-455-4139</a:t>
            </a:r>
          </a:p>
          <a:p>
            <a:endParaRPr lang="en-US" dirty="0">
              <a:solidFill>
                <a:schemeClr val="tx1"/>
              </a:solidFill>
            </a:endParaRPr>
          </a:p>
        </p:txBody>
      </p:sp>
      <p:sp>
        <p:nvSpPr>
          <p:cNvPr id="4" name="Slide Number Placeholder 3"/>
          <p:cNvSpPr>
            <a:spLocks noGrp="1"/>
          </p:cNvSpPr>
          <p:nvPr>
            <p:ph type="sldNum" sz="quarter" idx="5"/>
          </p:nvPr>
        </p:nvSpPr>
        <p:spPr/>
        <p:txBody>
          <a:bodyPr/>
          <a:lstStyle/>
          <a:p>
            <a:fld id="{861D2887-CFF3-4B24-AA0E-86A03F28BF38}" type="slidenum">
              <a:rPr lang="en-US" smtClean="0"/>
              <a:t>32</a:t>
            </a:fld>
            <a:endParaRPr lang="en-US"/>
          </a:p>
        </p:txBody>
      </p:sp>
    </p:spTree>
    <p:extLst>
      <p:ext uri="{BB962C8B-B14F-4D97-AF65-F5344CB8AC3E}">
        <p14:creationId xmlns:p14="http://schemas.microsoft.com/office/powerpoint/2010/main" val="1599026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Today we’ll discuss:</a:t>
            </a:r>
          </a:p>
          <a:p>
            <a:pPr marL="171450" indent="-171450">
              <a:buFont typeface="Arial" panose="020B0604020202020204" pitchFamily="34" charset="0"/>
              <a:buChar char="•"/>
            </a:pPr>
            <a:r>
              <a:rPr lang="en-US" dirty="0"/>
              <a:t>Why long-term care isn't a place</a:t>
            </a:r>
          </a:p>
          <a:p>
            <a:pPr marL="171450" indent="-171450">
              <a:buFont typeface="Arial" panose="020B0604020202020204" pitchFamily="34" charset="0"/>
              <a:buChar char="•"/>
            </a:pPr>
            <a:r>
              <a:rPr lang="en-US" dirty="0"/>
              <a:t>What LTC coverage can provide</a:t>
            </a:r>
          </a:p>
          <a:p>
            <a:pPr marL="171450" indent="-171450">
              <a:buFont typeface="Arial" panose="020B0604020202020204" pitchFamily="34" charset="0"/>
              <a:buChar char="•"/>
            </a:pPr>
            <a:r>
              <a:rPr lang="en-US" dirty="0"/>
              <a:t>How long-term care is paid for</a:t>
            </a:r>
          </a:p>
          <a:p>
            <a:pPr marL="171450" indent="-171450">
              <a:buFont typeface="Arial" panose="020B0604020202020204" pitchFamily="34" charset="0"/>
              <a:buChar char="•"/>
            </a:pPr>
            <a:r>
              <a:rPr lang="en-US" dirty="0"/>
              <a:t>The advantages of a linked-benefit policy </a:t>
            </a:r>
          </a:p>
          <a:p>
            <a:pPr marL="171450" indent="-171450">
              <a:buFont typeface="Arial" panose="020B0604020202020204" pitchFamily="34" charset="0"/>
              <a:buChar char="•"/>
            </a:pPr>
            <a:r>
              <a:rPr lang="en-US" dirty="0"/>
              <a:t>How </a:t>
            </a:r>
            <a:r>
              <a:rPr lang="en-US" dirty="0" err="1"/>
              <a:t>CareMatters</a:t>
            </a:r>
            <a:r>
              <a:rPr lang="en-US" dirty="0"/>
              <a:t> Together is different</a:t>
            </a:r>
          </a:p>
          <a:p>
            <a:pPr marL="171450" indent="-171450">
              <a:buFont typeface="Arial" panose="020B0604020202020204" pitchFamily="34" charset="0"/>
              <a:buChar char="•"/>
            </a:pPr>
            <a:r>
              <a:rPr lang="en-US" dirty="0"/>
              <a:t>Why offer </a:t>
            </a:r>
            <a:r>
              <a:rPr lang="en-US" dirty="0" err="1"/>
              <a:t>CareMatters</a:t>
            </a:r>
            <a:r>
              <a:rPr lang="en-US" dirty="0"/>
              <a:t> Together?</a:t>
            </a:r>
          </a:p>
          <a:p>
            <a:pPr marL="628650" lvl="1" indent="-171450">
              <a:buFont typeface="System Font Regular"/>
              <a:buChar char="⁃"/>
            </a:pPr>
            <a:r>
              <a:rPr lang="en-US" dirty="0"/>
              <a:t>More simplicity</a:t>
            </a:r>
          </a:p>
          <a:p>
            <a:pPr marL="628650" lvl="1" indent="-171450">
              <a:buFont typeface="System Font Regular"/>
              <a:buChar char="⁃"/>
            </a:pPr>
            <a:r>
              <a:rPr lang="en-US" dirty="0"/>
              <a:t>More predictability</a:t>
            </a:r>
          </a:p>
          <a:p>
            <a:pPr marL="628650" lvl="1" indent="-171450">
              <a:buFont typeface="System Font Regular"/>
              <a:buChar char="⁃"/>
            </a:pPr>
            <a:r>
              <a:rPr lang="en-US" dirty="0"/>
              <a:t>More control</a:t>
            </a:r>
          </a:p>
          <a:p>
            <a:pPr marL="171450" indent="-171450">
              <a:buFont typeface="Arial" panose="020B0604020202020204" pitchFamily="34" charset="0"/>
              <a:buChar char="•"/>
            </a:pPr>
            <a:r>
              <a:rPr lang="en-US" dirty="0"/>
              <a:t>Choosing a benefit </a:t>
            </a:r>
          </a:p>
          <a:p>
            <a:pPr marL="171450" indent="-171450">
              <a:buFont typeface="Arial" panose="020B0604020202020204" pitchFamily="34" charset="0"/>
              <a:buChar char="•"/>
            </a:pPr>
            <a:r>
              <a:rPr lang="en-US" dirty="0"/>
              <a:t>Key product features  </a:t>
            </a:r>
          </a:p>
          <a:p>
            <a:pPr marL="171450" indent="-171450">
              <a:buFont typeface="Arial" panose="020B0604020202020204" pitchFamily="34" charset="0"/>
              <a:buChar char="•"/>
            </a:pPr>
            <a:r>
              <a:rPr lang="en-US" dirty="0"/>
              <a:t>Strength of Nationwide</a:t>
            </a:r>
          </a:p>
        </p:txBody>
      </p:sp>
      <p:sp>
        <p:nvSpPr>
          <p:cNvPr id="4" name="Slide Number Placeholder 3"/>
          <p:cNvSpPr>
            <a:spLocks noGrp="1"/>
          </p:cNvSpPr>
          <p:nvPr>
            <p:ph type="sldNum" sz="quarter" idx="5"/>
          </p:nvPr>
        </p:nvSpPr>
        <p:spPr/>
        <p:txBody>
          <a:bodyPr/>
          <a:lstStyle/>
          <a:p>
            <a:fld id="{861D2887-CFF3-4B24-AA0E-86A03F28BF38}" type="slidenum">
              <a:rPr lang="en-US" smtClean="0"/>
              <a:t>4</a:t>
            </a:fld>
            <a:endParaRPr lang="en-US"/>
          </a:p>
        </p:txBody>
      </p:sp>
    </p:spTree>
    <p:extLst>
      <p:ext uri="{BB962C8B-B14F-4D97-AF65-F5344CB8AC3E}">
        <p14:creationId xmlns:p14="http://schemas.microsoft.com/office/powerpoint/2010/main" val="1600548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latin typeface="+mn-lt"/>
                <a:ea typeface="ＭＳ Ｐゴシック" pitchFamily="34" charset="-128"/>
                <a:cs typeface="Arial" pitchFamily="34" charset="0"/>
              </a:rPr>
              <a:t>Many clients think of LTC as a place. Why? Because they equate LTC to a nursing home. LTC is not a place – it’s an EVENT. </a:t>
            </a:r>
          </a:p>
          <a:p>
            <a:endParaRPr lang="en-US" sz="1200" dirty="0">
              <a:solidFill>
                <a:schemeClr val="tx1"/>
              </a:solidFill>
              <a:latin typeface="+mn-lt"/>
              <a:ea typeface="ＭＳ Ｐゴシック" pitchFamily="34" charset="-128"/>
              <a:cs typeface="Arial" pitchFamily="34" charset="0"/>
            </a:endParaRPr>
          </a:p>
          <a:p>
            <a:r>
              <a:rPr lang="en-US" sz="1200" dirty="0">
                <a:solidFill>
                  <a:schemeClr val="tx1"/>
                </a:solidFill>
                <a:latin typeface="+mn-lt"/>
                <a:ea typeface="ＭＳ Ｐゴシック" pitchFamily="34" charset="-128"/>
                <a:cs typeface="Arial" pitchFamily="34" charset="0"/>
              </a:rPr>
              <a:t>Just like any other event that requires financial planning, so does LTC.</a:t>
            </a:r>
          </a:p>
          <a:p>
            <a:endParaRPr lang="en-US" sz="1200" dirty="0">
              <a:solidFill>
                <a:schemeClr val="tx1"/>
              </a:solidFill>
              <a:latin typeface="+mn-lt"/>
              <a:ea typeface="ＭＳ Ｐゴシック" pitchFamily="34" charset="-128"/>
              <a:cs typeface="Arial" pitchFamily="34" charset="0"/>
            </a:endParaRPr>
          </a:p>
          <a:p>
            <a:r>
              <a:rPr lang="en-US" sz="1200" dirty="0">
                <a:solidFill>
                  <a:schemeClr val="tx1"/>
                </a:solidFill>
                <a:latin typeface="+mn-lt"/>
                <a:ea typeface="ＭＳ Ｐゴシック" pitchFamily="34" charset="-128"/>
                <a:cs typeface="Arial" pitchFamily="34" charset="0"/>
              </a:rPr>
              <a:t>There are other events we financially plan for that may be equal to or even less than the cost of LTC, such as weddings and college educations. </a:t>
            </a:r>
          </a:p>
          <a:p>
            <a:endParaRPr lang="en-US" sz="1200" dirty="0">
              <a:solidFill>
                <a:schemeClr val="tx1"/>
              </a:solidFill>
              <a:latin typeface="+mn-lt"/>
              <a:ea typeface="ＭＳ Ｐゴシック" pitchFamily="34" charset="-128"/>
              <a:cs typeface="Arial" pitchFamily="34" charset="0"/>
            </a:endParaRPr>
          </a:p>
          <a:p>
            <a:r>
              <a:rPr lang="en-US" sz="1200" dirty="0">
                <a:solidFill>
                  <a:schemeClr val="tx1"/>
                </a:solidFill>
                <a:latin typeface="+mn-lt"/>
                <a:ea typeface="ＭＳ Ｐゴシック" pitchFamily="34" charset="-128"/>
                <a:cs typeface="Arial" pitchFamily="34" charset="0"/>
              </a:rPr>
              <a:t>The biggest event we plan for is retirement. If LTC costs spiral out of control, they can derail even the best retirement planning. </a:t>
            </a:r>
          </a:p>
          <a:p>
            <a:endParaRPr lang="en-US" sz="1200" dirty="0">
              <a:solidFill>
                <a:schemeClr val="tx1"/>
              </a:solidFill>
              <a:latin typeface="+mn-lt"/>
              <a:ea typeface="ＭＳ Ｐゴシック" pitchFamily="34" charset="-128"/>
              <a:cs typeface="Arial" pitchFamily="34" charset="0"/>
            </a:endParaRPr>
          </a:p>
          <a:p>
            <a:r>
              <a:rPr lang="en-US" sz="1200" dirty="0">
                <a:solidFill>
                  <a:schemeClr val="tx1"/>
                </a:solidFill>
                <a:latin typeface="+mn-lt"/>
                <a:ea typeface="ＭＳ Ｐゴシック" pitchFamily="34" charset="-128"/>
                <a:cs typeface="Arial" pitchFamily="34" charset="0"/>
              </a:rPr>
              <a:t>That’s why LTC planning </a:t>
            </a:r>
            <a:r>
              <a:rPr lang="en-US" sz="1200" dirty="0">
                <a:solidFill>
                  <a:schemeClr val="tx1"/>
                </a:solidFill>
                <a:latin typeface="+mn-lt"/>
              </a:rPr>
              <a:t>needs to be </a:t>
            </a:r>
            <a:r>
              <a:rPr lang="en-US" sz="1200" dirty="0">
                <a:solidFill>
                  <a:schemeClr val="tx1"/>
                </a:solidFill>
                <a:latin typeface="+mn-lt"/>
                <a:ea typeface="ＭＳ Ｐゴシック" pitchFamily="34" charset="-128"/>
                <a:cs typeface="Arial" pitchFamily="34" charset="0"/>
              </a:rPr>
              <a:t>part of retirement planning.</a:t>
            </a:r>
            <a:endParaRPr lang="en-US" sz="1200" kern="0" dirty="0">
              <a:solidFill>
                <a:schemeClr val="tx1"/>
              </a:solidFill>
              <a:latin typeface="+mn-lt"/>
            </a:endParaRPr>
          </a:p>
          <a:p>
            <a:pPr marL="0" lvl="1" indent="0">
              <a:buFontTx/>
              <a:buNone/>
              <a:defRPr/>
            </a:pPr>
            <a:endParaRPr lang="en-US" sz="1200" kern="0" dirty="0">
              <a:solidFill>
                <a:schemeClr val="tx1"/>
              </a:solidFill>
              <a:latin typeface="+mn-lt"/>
            </a:endParaRPr>
          </a:p>
        </p:txBody>
      </p:sp>
      <p:sp>
        <p:nvSpPr>
          <p:cNvPr id="4" name="Slide Number Placeholder 3"/>
          <p:cNvSpPr>
            <a:spLocks noGrp="1"/>
          </p:cNvSpPr>
          <p:nvPr>
            <p:ph type="sldNum" sz="quarter" idx="5"/>
          </p:nvPr>
        </p:nvSpPr>
        <p:spPr/>
        <p:txBody>
          <a:bodyPr/>
          <a:lstStyle/>
          <a:p>
            <a:fld id="{861D2887-CFF3-4B24-AA0E-86A03F28BF38}" type="slidenum">
              <a:rPr lang="en-US" smtClean="0"/>
              <a:t>5</a:t>
            </a:fld>
            <a:endParaRPr lang="en-US"/>
          </a:p>
        </p:txBody>
      </p:sp>
    </p:spTree>
    <p:extLst>
      <p:ext uri="{BB962C8B-B14F-4D97-AF65-F5344CB8AC3E}">
        <p14:creationId xmlns:p14="http://schemas.microsoft.com/office/powerpoint/2010/main" val="777615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when receiving care, most people want to remain in the home for themselves and their spouse. </a:t>
            </a:r>
          </a:p>
          <a:p>
            <a:endParaRPr lang="en-US" dirty="0"/>
          </a:p>
          <a:p>
            <a:r>
              <a:rPr lang="en-US" dirty="0"/>
              <a:t>A plan to cover long-term care costs can help your clients in a variety of ways. It can help make home-based care more suitable. </a:t>
            </a:r>
            <a:r>
              <a:rPr lang="en-US" sz="1200" dirty="0">
                <a:solidFill>
                  <a:schemeClr val="tx1"/>
                </a:solidFill>
                <a:latin typeface="+mn-lt"/>
                <a:ea typeface="ＭＳ Ｐゴシック" pitchFamily="34" charset="-128"/>
              </a:rPr>
              <a:t>But it can also help protect a healthy spouse’s lifestyle or financial security, or even help maintain a financial legacy for heirs. There are numerous products that can be used to accomplish </a:t>
            </a:r>
            <a:r>
              <a:rPr lang="en-US" sz="1200" dirty="0">
                <a:solidFill>
                  <a:schemeClr val="tx1"/>
                </a:solidFill>
                <a:latin typeface="+mn-lt"/>
              </a:rPr>
              <a:t>this, so </a:t>
            </a:r>
            <a:r>
              <a:rPr lang="en-US" sz="1200" dirty="0">
                <a:solidFill>
                  <a:schemeClr val="tx1"/>
                </a:solidFill>
                <a:latin typeface="+mn-lt"/>
                <a:ea typeface="ＭＳ Ｐゴシック" pitchFamily="34" charset="-128"/>
              </a:rPr>
              <a:t>next, we’re going to talk about some common solutions for LTC coverage.</a:t>
            </a:r>
          </a:p>
          <a:p>
            <a:endParaRPr lang="en-US"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861D2887-CFF3-4B24-AA0E-86A03F28BF38}" type="slidenum">
              <a:rPr lang="en-US" smtClean="0"/>
              <a:t>6</a:t>
            </a:fld>
            <a:endParaRPr lang="en-US"/>
          </a:p>
        </p:txBody>
      </p:sp>
    </p:spTree>
    <p:extLst>
      <p:ext uri="{BB962C8B-B14F-4D97-AF65-F5344CB8AC3E}">
        <p14:creationId xmlns:p14="http://schemas.microsoft.com/office/powerpoint/2010/main" val="4191601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If someone does end up needing LTC services, there are generally 3 ways to pay for them:</a:t>
            </a:r>
          </a:p>
          <a:p>
            <a:endParaRPr lang="en-US" dirty="0">
              <a:solidFill>
                <a:schemeClr val="tx1"/>
              </a:solidFill>
            </a:endParaRPr>
          </a:p>
          <a:p>
            <a:pPr marL="228600" indent="-228600">
              <a:buAutoNum type="arabicPeriod"/>
            </a:pPr>
            <a:r>
              <a:rPr lang="en-US" dirty="0">
                <a:solidFill>
                  <a:schemeClr val="tx1"/>
                </a:solidFill>
              </a:rPr>
              <a:t>Lifestyle – The cost of paying this way is the potential loss of health, well-being and/or earning ability of the spouse or other loved one providing the care</a:t>
            </a:r>
          </a:p>
          <a:p>
            <a:pPr marL="228600" indent="-228600">
              <a:buAutoNum type="arabicPeriod"/>
            </a:pPr>
            <a:endParaRPr lang="en-US" dirty="0">
              <a:solidFill>
                <a:schemeClr val="tx1"/>
              </a:solidFill>
            </a:endParaRPr>
          </a:p>
          <a:p>
            <a:pPr marL="228600" indent="-228600">
              <a:buAutoNum type="arabicPeriod"/>
            </a:pPr>
            <a:r>
              <a:rPr lang="en-US" dirty="0">
                <a:solidFill>
                  <a:schemeClr val="tx1"/>
                </a:solidFill>
              </a:rPr>
              <a:t>Income – It's a dollar-for-dollar expenditure of your clients' money and could impact a spouse financially by reducing funds for living expenses/lifestyle or require a depletion of assets to supplement what income won’t pay. Is there disposable income available to pay LTC costs?</a:t>
            </a:r>
          </a:p>
          <a:p>
            <a:pPr marL="228600" indent="-228600">
              <a:buAutoNum type="arabicPeriod"/>
            </a:pPr>
            <a:endParaRPr lang="en-US" dirty="0">
              <a:solidFill>
                <a:schemeClr val="tx1"/>
              </a:solidFill>
            </a:endParaRPr>
          </a:p>
          <a:p>
            <a:pPr marL="228600" indent="-228600">
              <a:buAutoNum type="arabicPeriod"/>
            </a:pPr>
            <a:r>
              <a:rPr lang="en-US" dirty="0">
                <a:solidFill>
                  <a:schemeClr val="tx1"/>
                </a:solidFill>
              </a:rPr>
              <a:t>Insurance – This is the most cost-efficient way to pay for care because it's  using leveraged dollars to pay for care expenses.</a:t>
            </a:r>
          </a:p>
          <a:p>
            <a:pPr marL="228600" indent="-228600">
              <a:buAutoNum type="arabicPeriod"/>
            </a:pPr>
            <a:endParaRPr lang="en-US" dirty="0">
              <a:solidFill>
                <a:schemeClr val="tx1"/>
              </a:solidFill>
            </a:endParaRPr>
          </a:p>
          <a:p>
            <a:endParaRPr lang="en-US" dirty="0">
              <a:solidFill>
                <a:schemeClr val="tx1"/>
              </a:solidFill>
            </a:endParaRPr>
          </a:p>
        </p:txBody>
      </p:sp>
      <p:sp>
        <p:nvSpPr>
          <p:cNvPr id="4" name="Slide Number Placeholder 3"/>
          <p:cNvSpPr>
            <a:spLocks noGrp="1"/>
          </p:cNvSpPr>
          <p:nvPr>
            <p:ph type="sldNum" sz="quarter" idx="5"/>
          </p:nvPr>
        </p:nvSpPr>
        <p:spPr/>
        <p:txBody>
          <a:bodyPr/>
          <a:lstStyle/>
          <a:p>
            <a:fld id="{861D2887-CFF3-4B24-AA0E-86A03F28BF38}" type="slidenum">
              <a:rPr lang="en-US" smtClean="0"/>
              <a:t>7</a:t>
            </a:fld>
            <a:endParaRPr lang="en-US"/>
          </a:p>
        </p:txBody>
      </p:sp>
    </p:spTree>
    <p:extLst>
      <p:ext uri="{BB962C8B-B14F-4D97-AF65-F5344CB8AC3E}">
        <p14:creationId xmlns:p14="http://schemas.microsoft.com/office/powerpoint/2010/main" val="1623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rPr>
              <a:t>The benefits of having a linked-benefit policy include:</a:t>
            </a:r>
          </a:p>
          <a:p>
            <a:r>
              <a:rPr lang="en-US" dirty="0">
                <a:solidFill>
                  <a:schemeClr val="tx1"/>
                </a:solidFill>
              </a:rPr>
              <a:t>A linked-benefit policy is primarily designed for LTC coverage and is linked to a life insurance policy.</a:t>
            </a:r>
            <a:endParaRPr lang="en-US" b="1" dirty="0">
              <a:solidFill>
                <a:schemeClr val="tx1"/>
              </a:solidFill>
            </a:endParaRPr>
          </a:p>
          <a:p>
            <a:pPr marL="171450" indent="-171450">
              <a:buFont typeface="Arial" panose="020B0604020202020204" pitchFamily="34" charset="0"/>
              <a:buChar char="•"/>
            </a:pPr>
            <a:r>
              <a:rPr lang="en-US" dirty="0">
                <a:solidFill>
                  <a:schemeClr val="tx1"/>
                </a:solidFill>
              </a:rPr>
              <a:t>Offers a guaranteed premium, LTC benefits and a guaranteed death benefit</a:t>
            </a:r>
          </a:p>
          <a:p>
            <a:pPr marL="171450" indent="-171450">
              <a:buFont typeface="Arial" panose="020B0604020202020204" pitchFamily="34" charset="0"/>
              <a:buChar char="•"/>
            </a:pPr>
            <a:r>
              <a:rPr lang="en-US" dirty="0">
                <a:solidFill>
                  <a:schemeClr val="tx1"/>
                </a:solidFill>
              </a:rPr>
              <a:t>Pays a death benefit if the insureds don't use their LTC benefit</a:t>
            </a:r>
          </a:p>
          <a:p>
            <a:pPr marL="171450" indent="-171450">
              <a:buFont typeface="Arial" panose="020B0604020202020204" pitchFamily="34" charset="0"/>
              <a:buChar char="•"/>
            </a:pPr>
            <a:r>
              <a:rPr lang="en-US" dirty="0">
                <a:solidFill>
                  <a:schemeClr val="tx1"/>
                </a:solidFill>
              </a:rPr>
              <a:t>Provides immediate leverage resulting in a guaranteed pool of long-term care benefits</a:t>
            </a:r>
          </a:p>
          <a:p>
            <a:pPr marL="171450" indent="-171450">
              <a:buFont typeface="Arial" panose="020B0604020202020204" pitchFamily="34" charset="0"/>
              <a:buChar char="•"/>
            </a:pPr>
            <a:endParaRPr lang="en-US" dirty="0">
              <a:solidFill>
                <a:schemeClr val="tx1"/>
              </a:solidFill>
            </a:endParaRPr>
          </a:p>
          <a:p>
            <a:r>
              <a:rPr lang="en-US" baseline="30000" dirty="0">
                <a:solidFill>
                  <a:schemeClr val="tx1"/>
                </a:solidFill>
              </a:rPr>
              <a:t>1</a:t>
            </a:r>
            <a:r>
              <a:rPr lang="en-US" dirty="0">
                <a:solidFill>
                  <a:schemeClr val="tx1"/>
                </a:solidFill>
              </a:rPr>
              <a:t> The insured must meet the LTC claims requirements. Benefits may be taxable under certain circumstances. Clients should consult their tax adviser.</a:t>
            </a:r>
          </a:p>
          <a:p>
            <a:endParaRPr lang="en-US" dirty="0">
              <a:solidFill>
                <a:schemeClr val="tx1"/>
              </a:solidFill>
            </a:endParaRPr>
          </a:p>
        </p:txBody>
      </p:sp>
      <p:sp>
        <p:nvSpPr>
          <p:cNvPr id="4" name="Slide Number Placeholder 3"/>
          <p:cNvSpPr>
            <a:spLocks noGrp="1"/>
          </p:cNvSpPr>
          <p:nvPr>
            <p:ph type="sldNum" sz="quarter" idx="5"/>
          </p:nvPr>
        </p:nvSpPr>
        <p:spPr/>
        <p:txBody>
          <a:bodyPr/>
          <a:lstStyle/>
          <a:p>
            <a:fld id="{861D2887-CFF3-4B24-AA0E-86A03F28BF38}" type="slidenum">
              <a:rPr lang="en-US" smtClean="0"/>
              <a:t>8</a:t>
            </a:fld>
            <a:endParaRPr lang="en-US"/>
          </a:p>
        </p:txBody>
      </p:sp>
    </p:spTree>
    <p:extLst>
      <p:ext uri="{BB962C8B-B14F-4D97-AF65-F5344CB8AC3E}">
        <p14:creationId xmlns:p14="http://schemas.microsoft.com/office/powerpoint/2010/main" val="451268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rPr>
              <a:t>What makes CareMatters Together different?</a:t>
            </a:r>
          </a:p>
          <a:p>
            <a:r>
              <a:rPr lang="en-US" dirty="0">
                <a:solidFill>
                  <a:schemeClr val="tx1"/>
                </a:solidFill>
              </a:rPr>
              <a:t>In addition to having product features designed with 2 people in mind:</a:t>
            </a:r>
            <a:endParaRPr lang="en-US" sz="1200" b="1" dirty="0">
              <a:solidFill>
                <a:schemeClr val="tx1"/>
              </a:solidFill>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It’s the first cash indemnity, joint life linked-benefit LTC solution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solidFill>
                  <a:schemeClr val="tx1"/>
                </a:solidFill>
              </a:rPr>
              <a:t>It can be</a:t>
            </a:r>
            <a:r>
              <a:rPr kumimoji="0" lang="en-US" sz="1200" b="0" i="0" u="none" strike="noStrike" kern="1200" cap="none" spc="0" normalizeH="0" baseline="0" noProof="0" dirty="0">
                <a:ln>
                  <a:noFill/>
                </a:ln>
                <a:solidFill>
                  <a:schemeClr val="tx1"/>
                </a:solidFill>
                <a:effectLst/>
                <a:uLnTx/>
                <a:uFillTx/>
                <a:latin typeface="+mn-lt"/>
                <a:ea typeface="+mn-ea"/>
                <a:cs typeface="+mn-cs"/>
              </a:rPr>
              <a:t> a cost-effective solution for two lives</a:t>
            </a:r>
          </a:p>
          <a:p>
            <a:pPr marL="685800" marR="0" lvl="1" indent="-228600" algn="l" defTabSz="914400" rtl="0" eaLnBrk="1" fontAlgn="auto" latinLnBrk="0" hangingPunct="1">
              <a:lnSpc>
                <a:spcPct val="90000"/>
              </a:lnSpc>
              <a:spcBef>
                <a:spcPts val="500"/>
              </a:spcBef>
              <a:spcAft>
                <a:spcPts val="0"/>
              </a:spcAft>
              <a:buClrTx/>
              <a:buSzTx/>
              <a:buFont typeface="System Font Regular"/>
              <a:buChar char="⁃"/>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Generally, two separate CareMatters policies cost more than a single CareMatters Together policy</a:t>
            </a:r>
            <a:r>
              <a:rPr lang="en-US" dirty="0"/>
              <a:t>; there are some combinations of features that may be more expensive than separate policies</a:t>
            </a:r>
            <a:endParaRPr kumimoji="0" lang="en-US" sz="1200" b="0" i="0" u="none" strike="noStrike" kern="1200" cap="none" spc="0" normalizeH="0" baseline="0" noProof="0" dirty="0">
              <a:ln>
                <a:noFill/>
              </a:ln>
              <a:solidFill>
                <a:schemeClr val="tx1"/>
              </a:solidFill>
              <a:effectLst/>
              <a:uLnTx/>
              <a:uFillTx/>
              <a:latin typeface="+mn-lt"/>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System Font Regular"/>
              <a:buChar char="⁃"/>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And it’s more accessible for clients who can’t afford two </a:t>
            </a:r>
            <a:r>
              <a:rPr lang="en-US" dirty="0">
                <a:solidFill>
                  <a:schemeClr val="tx1"/>
                </a:solidFill>
              </a:rPr>
              <a:t>individual</a:t>
            </a:r>
            <a:r>
              <a:rPr kumimoji="0" lang="en-US" sz="1200" b="0" i="0" u="none" strike="noStrike" kern="1200" cap="none" spc="0" normalizeH="0" baseline="0" noProof="0" dirty="0">
                <a:ln>
                  <a:noFill/>
                </a:ln>
                <a:solidFill>
                  <a:schemeClr val="tx1"/>
                </a:solidFill>
                <a:effectLst/>
                <a:uLnTx/>
                <a:uFillTx/>
                <a:latin typeface="+mn-lt"/>
                <a:ea typeface="+mn-ea"/>
                <a:cs typeface="+mn-cs"/>
              </a:rPr>
              <a:t> policies</a:t>
            </a:r>
          </a:p>
        </p:txBody>
      </p:sp>
      <p:sp>
        <p:nvSpPr>
          <p:cNvPr id="4" name="Slide Number Placeholder 3"/>
          <p:cNvSpPr>
            <a:spLocks noGrp="1"/>
          </p:cNvSpPr>
          <p:nvPr>
            <p:ph type="sldNum" sz="quarter" idx="5"/>
          </p:nvPr>
        </p:nvSpPr>
        <p:spPr/>
        <p:txBody>
          <a:bodyPr/>
          <a:lstStyle/>
          <a:p>
            <a:fld id="{861D2887-CFF3-4B24-AA0E-86A03F28BF38}" type="slidenum">
              <a:rPr lang="en-US" smtClean="0"/>
              <a:t>9</a:t>
            </a:fld>
            <a:endParaRPr lang="en-US"/>
          </a:p>
        </p:txBody>
      </p:sp>
    </p:spTree>
    <p:extLst>
      <p:ext uri="{BB962C8B-B14F-4D97-AF65-F5344CB8AC3E}">
        <p14:creationId xmlns:p14="http://schemas.microsoft.com/office/powerpoint/2010/main" val="3133387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9E390-CEA5-4289-B403-9DDE794007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E4D4AE-D399-4A96-8D84-1084928ED2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28AD96B-2F86-4EFD-AED2-EA7CC0B3F034}"/>
              </a:ext>
            </a:extLst>
          </p:cNvPr>
          <p:cNvSpPr>
            <a:spLocks noGrp="1"/>
          </p:cNvSpPr>
          <p:nvPr>
            <p:ph type="dt" sz="half" idx="10"/>
          </p:nvPr>
        </p:nvSpPr>
        <p:spPr/>
        <p:txBody>
          <a:bodyPr/>
          <a:lstStyle/>
          <a:p>
            <a:fld id="{CAF86C8C-D0DA-3F42-9E3E-94B459EE012E}" type="datetime1">
              <a:rPr lang="en-US" smtClean="0"/>
              <a:t>7/25/2023</a:t>
            </a:fld>
            <a:endParaRPr lang="en-US"/>
          </a:p>
        </p:txBody>
      </p:sp>
      <p:sp>
        <p:nvSpPr>
          <p:cNvPr id="5" name="Footer Placeholder 4">
            <a:extLst>
              <a:ext uri="{FF2B5EF4-FFF2-40B4-BE49-F238E27FC236}">
                <a16:creationId xmlns:a16="http://schemas.microsoft.com/office/drawing/2014/main" id="{F2483BD7-9A55-4EF7-9A61-42B21E2BCB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744A79-28F8-4594-A0E5-92CAB6BF9C3C}"/>
              </a:ext>
            </a:extLst>
          </p:cNvPr>
          <p:cNvSpPr>
            <a:spLocks noGrp="1"/>
          </p:cNvSpPr>
          <p:nvPr>
            <p:ph type="sldNum" sz="quarter" idx="12"/>
          </p:nvPr>
        </p:nvSpPr>
        <p:spPr/>
        <p:txBody>
          <a:bodyPr/>
          <a:lstStyle/>
          <a:p>
            <a:fld id="{DEC5A5B2-90EE-42EF-873A-CF5C259EFBCE}" type="slidenum">
              <a:rPr lang="en-US" smtClean="0"/>
              <a:t>‹#›</a:t>
            </a:fld>
            <a:endParaRPr lang="en-US"/>
          </a:p>
        </p:txBody>
      </p:sp>
    </p:spTree>
    <p:extLst>
      <p:ext uri="{BB962C8B-B14F-4D97-AF65-F5344CB8AC3E}">
        <p14:creationId xmlns:p14="http://schemas.microsoft.com/office/powerpoint/2010/main" val="3532677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79F51-B1A2-47D9-B108-32B471C476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14C5B-D65A-4CA9-8E15-701B28309C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06532C-1C0B-45DD-B4B5-75290AF6C633}"/>
              </a:ext>
            </a:extLst>
          </p:cNvPr>
          <p:cNvSpPr>
            <a:spLocks noGrp="1"/>
          </p:cNvSpPr>
          <p:nvPr>
            <p:ph type="dt" sz="half" idx="10"/>
          </p:nvPr>
        </p:nvSpPr>
        <p:spPr/>
        <p:txBody>
          <a:bodyPr/>
          <a:lstStyle/>
          <a:p>
            <a:fld id="{B1FADA24-27D4-FD42-BD36-E28A416A37D1}" type="datetime1">
              <a:rPr lang="en-US" smtClean="0"/>
              <a:t>7/25/2023</a:t>
            </a:fld>
            <a:endParaRPr lang="en-US"/>
          </a:p>
        </p:txBody>
      </p:sp>
      <p:sp>
        <p:nvSpPr>
          <p:cNvPr id="5" name="Footer Placeholder 4">
            <a:extLst>
              <a:ext uri="{FF2B5EF4-FFF2-40B4-BE49-F238E27FC236}">
                <a16:creationId xmlns:a16="http://schemas.microsoft.com/office/drawing/2014/main" id="{537B25A5-F59A-4531-A6F2-C725B92047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0A92AC-F91C-46E8-BBCD-5E3DEA9A7AAB}"/>
              </a:ext>
            </a:extLst>
          </p:cNvPr>
          <p:cNvSpPr>
            <a:spLocks noGrp="1"/>
          </p:cNvSpPr>
          <p:nvPr>
            <p:ph type="sldNum" sz="quarter" idx="12"/>
          </p:nvPr>
        </p:nvSpPr>
        <p:spPr/>
        <p:txBody>
          <a:bodyPr/>
          <a:lstStyle/>
          <a:p>
            <a:fld id="{DEC5A5B2-90EE-42EF-873A-CF5C259EFBCE}" type="slidenum">
              <a:rPr lang="en-US" smtClean="0"/>
              <a:t>‹#›</a:t>
            </a:fld>
            <a:endParaRPr lang="en-US"/>
          </a:p>
        </p:txBody>
      </p:sp>
    </p:spTree>
    <p:extLst>
      <p:ext uri="{BB962C8B-B14F-4D97-AF65-F5344CB8AC3E}">
        <p14:creationId xmlns:p14="http://schemas.microsoft.com/office/powerpoint/2010/main" val="247191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0B4C1A-3278-4A0F-9E44-EEFCF971F4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57CBFB-A585-4411-AC7F-3C8DE98F8A4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453EC2-E4EB-467B-A56D-982FD9DB03DC}"/>
              </a:ext>
            </a:extLst>
          </p:cNvPr>
          <p:cNvSpPr>
            <a:spLocks noGrp="1"/>
          </p:cNvSpPr>
          <p:nvPr>
            <p:ph type="dt" sz="half" idx="10"/>
          </p:nvPr>
        </p:nvSpPr>
        <p:spPr/>
        <p:txBody>
          <a:bodyPr/>
          <a:lstStyle/>
          <a:p>
            <a:fld id="{67C73984-D14F-2541-AE34-CF1D61AB3054}" type="datetime1">
              <a:rPr lang="en-US" smtClean="0"/>
              <a:t>7/25/2023</a:t>
            </a:fld>
            <a:endParaRPr lang="en-US"/>
          </a:p>
        </p:txBody>
      </p:sp>
      <p:sp>
        <p:nvSpPr>
          <p:cNvPr id="5" name="Footer Placeholder 4">
            <a:extLst>
              <a:ext uri="{FF2B5EF4-FFF2-40B4-BE49-F238E27FC236}">
                <a16:creationId xmlns:a16="http://schemas.microsoft.com/office/drawing/2014/main" id="{EFA44357-AF4B-4CC9-A3E9-A3655EE1E9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F95E87-0666-4CCC-B2B6-DCC3DCA1117E}"/>
              </a:ext>
            </a:extLst>
          </p:cNvPr>
          <p:cNvSpPr>
            <a:spLocks noGrp="1"/>
          </p:cNvSpPr>
          <p:nvPr>
            <p:ph type="sldNum" sz="quarter" idx="12"/>
          </p:nvPr>
        </p:nvSpPr>
        <p:spPr/>
        <p:txBody>
          <a:bodyPr/>
          <a:lstStyle/>
          <a:p>
            <a:fld id="{DEC5A5B2-90EE-42EF-873A-CF5C259EFBCE}" type="slidenum">
              <a:rPr lang="en-US" smtClean="0"/>
              <a:t>‹#›</a:t>
            </a:fld>
            <a:endParaRPr lang="en-US"/>
          </a:p>
        </p:txBody>
      </p:sp>
    </p:spTree>
    <p:extLst>
      <p:ext uri="{BB962C8B-B14F-4D97-AF65-F5344CB8AC3E}">
        <p14:creationId xmlns:p14="http://schemas.microsoft.com/office/powerpoint/2010/main" val="3318261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10897-F0F8-456B-A446-154308CC0D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D57174-9692-42BA-8B6F-F7025BC48A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65D647-4178-4048-9F0B-B41340D61174}"/>
              </a:ext>
            </a:extLst>
          </p:cNvPr>
          <p:cNvSpPr>
            <a:spLocks noGrp="1"/>
          </p:cNvSpPr>
          <p:nvPr>
            <p:ph type="dt" sz="half" idx="10"/>
          </p:nvPr>
        </p:nvSpPr>
        <p:spPr/>
        <p:txBody>
          <a:bodyPr/>
          <a:lstStyle/>
          <a:p>
            <a:fld id="{7C492D44-14D8-EA48-8797-E1E53527239D}" type="datetime1">
              <a:rPr lang="en-US" smtClean="0"/>
              <a:t>7/25/2023</a:t>
            </a:fld>
            <a:endParaRPr lang="en-US"/>
          </a:p>
        </p:txBody>
      </p:sp>
      <p:sp>
        <p:nvSpPr>
          <p:cNvPr id="5" name="Footer Placeholder 4">
            <a:extLst>
              <a:ext uri="{FF2B5EF4-FFF2-40B4-BE49-F238E27FC236}">
                <a16:creationId xmlns:a16="http://schemas.microsoft.com/office/drawing/2014/main" id="{AAE50556-95CD-4689-8B5D-55EF0B133B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814D6F-CE2B-4F4A-AE34-5B5819914281}"/>
              </a:ext>
            </a:extLst>
          </p:cNvPr>
          <p:cNvSpPr>
            <a:spLocks noGrp="1"/>
          </p:cNvSpPr>
          <p:nvPr>
            <p:ph type="sldNum" sz="quarter" idx="12"/>
          </p:nvPr>
        </p:nvSpPr>
        <p:spPr/>
        <p:txBody>
          <a:bodyPr/>
          <a:lstStyle/>
          <a:p>
            <a:fld id="{DEC5A5B2-90EE-42EF-873A-CF5C259EFBCE}" type="slidenum">
              <a:rPr lang="en-US" smtClean="0"/>
              <a:t>‹#›</a:t>
            </a:fld>
            <a:endParaRPr lang="en-US"/>
          </a:p>
        </p:txBody>
      </p:sp>
    </p:spTree>
    <p:extLst>
      <p:ext uri="{BB962C8B-B14F-4D97-AF65-F5344CB8AC3E}">
        <p14:creationId xmlns:p14="http://schemas.microsoft.com/office/powerpoint/2010/main" val="3969717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1D8AB-5024-44F4-BCAC-FBFA4C3588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14F66A-6A85-46DE-AA21-EFF967BEE4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C31876-BECD-49F1-AF50-A33B54F49B8A}"/>
              </a:ext>
            </a:extLst>
          </p:cNvPr>
          <p:cNvSpPr>
            <a:spLocks noGrp="1"/>
          </p:cNvSpPr>
          <p:nvPr>
            <p:ph type="dt" sz="half" idx="10"/>
          </p:nvPr>
        </p:nvSpPr>
        <p:spPr/>
        <p:txBody>
          <a:bodyPr/>
          <a:lstStyle/>
          <a:p>
            <a:fld id="{4C2EB44C-7F40-FC45-8FC8-BF9AF3100133}" type="datetime1">
              <a:rPr lang="en-US" smtClean="0"/>
              <a:t>7/25/2023</a:t>
            </a:fld>
            <a:endParaRPr lang="en-US"/>
          </a:p>
        </p:txBody>
      </p:sp>
      <p:sp>
        <p:nvSpPr>
          <p:cNvPr id="5" name="Footer Placeholder 4">
            <a:extLst>
              <a:ext uri="{FF2B5EF4-FFF2-40B4-BE49-F238E27FC236}">
                <a16:creationId xmlns:a16="http://schemas.microsoft.com/office/drawing/2014/main" id="{F5AD2D29-F3C6-480D-8AF0-C9ADA253AF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B58649-85F8-4586-844A-DC473606A432}"/>
              </a:ext>
            </a:extLst>
          </p:cNvPr>
          <p:cNvSpPr>
            <a:spLocks noGrp="1"/>
          </p:cNvSpPr>
          <p:nvPr>
            <p:ph type="sldNum" sz="quarter" idx="12"/>
          </p:nvPr>
        </p:nvSpPr>
        <p:spPr/>
        <p:txBody>
          <a:bodyPr/>
          <a:lstStyle/>
          <a:p>
            <a:fld id="{DEC5A5B2-90EE-42EF-873A-CF5C259EFBCE}" type="slidenum">
              <a:rPr lang="en-US" smtClean="0"/>
              <a:t>‹#›</a:t>
            </a:fld>
            <a:endParaRPr lang="en-US"/>
          </a:p>
        </p:txBody>
      </p:sp>
    </p:spTree>
    <p:extLst>
      <p:ext uri="{BB962C8B-B14F-4D97-AF65-F5344CB8AC3E}">
        <p14:creationId xmlns:p14="http://schemas.microsoft.com/office/powerpoint/2010/main" val="287668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C22EE-8FA4-4AFB-98D2-68B5303197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0ED096-A37E-4E6A-BABE-1A087ED573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0CF3B0-9733-4129-BEBD-9E8E243E5A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32D3DF-02FF-4759-97B9-2802015335BC}"/>
              </a:ext>
            </a:extLst>
          </p:cNvPr>
          <p:cNvSpPr>
            <a:spLocks noGrp="1"/>
          </p:cNvSpPr>
          <p:nvPr>
            <p:ph type="dt" sz="half" idx="10"/>
          </p:nvPr>
        </p:nvSpPr>
        <p:spPr/>
        <p:txBody>
          <a:bodyPr/>
          <a:lstStyle/>
          <a:p>
            <a:fld id="{A33AB9CF-0222-9A46-A1CB-25CE3FF24096}" type="datetime1">
              <a:rPr lang="en-US" smtClean="0"/>
              <a:t>7/25/2023</a:t>
            </a:fld>
            <a:endParaRPr lang="en-US"/>
          </a:p>
        </p:txBody>
      </p:sp>
      <p:sp>
        <p:nvSpPr>
          <p:cNvPr id="6" name="Footer Placeholder 5">
            <a:extLst>
              <a:ext uri="{FF2B5EF4-FFF2-40B4-BE49-F238E27FC236}">
                <a16:creationId xmlns:a16="http://schemas.microsoft.com/office/drawing/2014/main" id="{9832A8AF-B464-46B5-ADB4-B2C8EA6DAB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7D0522-88FA-4E27-8291-9B58AFCCBDCD}"/>
              </a:ext>
            </a:extLst>
          </p:cNvPr>
          <p:cNvSpPr>
            <a:spLocks noGrp="1"/>
          </p:cNvSpPr>
          <p:nvPr>
            <p:ph type="sldNum" sz="quarter" idx="12"/>
          </p:nvPr>
        </p:nvSpPr>
        <p:spPr/>
        <p:txBody>
          <a:bodyPr/>
          <a:lstStyle/>
          <a:p>
            <a:fld id="{DEC5A5B2-90EE-42EF-873A-CF5C259EFBCE}" type="slidenum">
              <a:rPr lang="en-US" smtClean="0"/>
              <a:t>‹#›</a:t>
            </a:fld>
            <a:endParaRPr lang="en-US"/>
          </a:p>
        </p:txBody>
      </p:sp>
    </p:spTree>
    <p:extLst>
      <p:ext uri="{BB962C8B-B14F-4D97-AF65-F5344CB8AC3E}">
        <p14:creationId xmlns:p14="http://schemas.microsoft.com/office/powerpoint/2010/main" val="3661683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D014F-A25D-42A7-91D7-2790A5113A8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75CACE-8504-416D-BD78-884927D01C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6B96D0-9DEB-4D59-A9C3-5C7BEADA13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7ED799-12DC-4418-A77A-4690E23C2D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86D4A1-4511-4F68-BA70-3ED34490E1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FB1149-D582-4177-97AE-E6F3E4005007}"/>
              </a:ext>
            </a:extLst>
          </p:cNvPr>
          <p:cNvSpPr>
            <a:spLocks noGrp="1"/>
          </p:cNvSpPr>
          <p:nvPr>
            <p:ph type="dt" sz="half" idx="10"/>
          </p:nvPr>
        </p:nvSpPr>
        <p:spPr/>
        <p:txBody>
          <a:bodyPr/>
          <a:lstStyle/>
          <a:p>
            <a:fld id="{0658D13A-49C8-AF43-A0FA-1364DA29287E}" type="datetime1">
              <a:rPr lang="en-US" smtClean="0"/>
              <a:t>7/25/2023</a:t>
            </a:fld>
            <a:endParaRPr lang="en-US"/>
          </a:p>
        </p:txBody>
      </p:sp>
      <p:sp>
        <p:nvSpPr>
          <p:cNvPr id="8" name="Footer Placeholder 7">
            <a:extLst>
              <a:ext uri="{FF2B5EF4-FFF2-40B4-BE49-F238E27FC236}">
                <a16:creationId xmlns:a16="http://schemas.microsoft.com/office/drawing/2014/main" id="{E6AFFE81-CB4F-47A4-A1E4-F4B9D2E48BD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43E050-DD2E-4A40-ADCE-D528D66AAC96}"/>
              </a:ext>
            </a:extLst>
          </p:cNvPr>
          <p:cNvSpPr>
            <a:spLocks noGrp="1"/>
          </p:cNvSpPr>
          <p:nvPr>
            <p:ph type="sldNum" sz="quarter" idx="12"/>
          </p:nvPr>
        </p:nvSpPr>
        <p:spPr/>
        <p:txBody>
          <a:bodyPr/>
          <a:lstStyle/>
          <a:p>
            <a:fld id="{DEC5A5B2-90EE-42EF-873A-CF5C259EFBCE}" type="slidenum">
              <a:rPr lang="en-US" smtClean="0"/>
              <a:t>‹#›</a:t>
            </a:fld>
            <a:endParaRPr lang="en-US"/>
          </a:p>
        </p:txBody>
      </p:sp>
    </p:spTree>
    <p:extLst>
      <p:ext uri="{BB962C8B-B14F-4D97-AF65-F5344CB8AC3E}">
        <p14:creationId xmlns:p14="http://schemas.microsoft.com/office/powerpoint/2010/main" val="4202653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89926-CF87-4FD6-9DE1-AD85954414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22C5B7-D7E5-451D-BF79-79F9DB18E474}"/>
              </a:ext>
            </a:extLst>
          </p:cNvPr>
          <p:cNvSpPr>
            <a:spLocks noGrp="1"/>
          </p:cNvSpPr>
          <p:nvPr>
            <p:ph type="dt" sz="half" idx="10"/>
          </p:nvPr>
        </p:nvSpPr>
        <p:spPr/>
        <p:txBody>
          <a:bodyPr/>
          <a:lstStyle/>
          <a:p>
            <a:fld id="{7FAA2666-075E-D74B-9227-7DBF232477F2}" type="datetime1">
              <a:rPr lang="en-US" smtClean="0"/>
              <a:t>7/25/2023</a:t>
            </a:fld>
            <a:endParaRPr lang="en-US"/>
          </a:p>
        </p:txBody>
      </p:sp>
      <p:sp>
        <p:nvSpPr>
          <p:cNvPr id="4" name="Footer Placeholder 3">
            <a:extLst>
              <a:ext uri="{FF2B5EF4-FFF2-40B4-BE49-F238E27FC236}">
                <a16:creationId xmlns:a16="http://schemas.microsoft.com/office/drawing/2014/main" id="{A123CABA-C79F-43EF-BF06-449E567808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915BED-C70D-492F-966F-44F9B4601591}"/>
              </a:ext>
            </a:extLst>
          </p:cNvPr>
          <p:cNvSpPr>
            <a:spLocks noGrp="1"/>
          </p:cNvSpPr>
          <p:nvPr>
            <p:ph type="sldNum" sz="quarter" idx="12"/>
          </p:nvPr>
        </p:nvSpPr>
        <p:spPr/>
        <p:txBody>
          <a:bodyPr/>
          <a:lstStyle/>
          <a:p>
            <a:fld id="{DEC5A5B2-90EE-42EF-873A-CF5C259EFBCE}" type="slidenum">
              <a:rPr lang="en-US" smtClean="0"/>
              <a:t>‹#›</a:t>
            </a:fld>
            <a:endParaRPr lang="en-US"/>
          </a:p>
        </p:txBody>
      </p:sp>
    </p:spTree>
    <p:extLst>
      <p:ext uri="{BB962C8B-B14F-4D97-AF65-F5344CB8AC3E}">
        <p14:creationId xmlns:p14="http://schemas.microsoft.com/office/powerpoint/2010/main" val="1594219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04CA6A-64BF-4B84-BFB8-57B9C44290E0}"/>
              </a:ext>
            </a:extLst>
          </p:cNvPr>
          <p:cNvSpPr>
            <a:spLocks noGrp="1"/>
          </p:cNvSpPr>
          <p:nvPr>
            <p:ph type="dt" sz="half" idx="10"/>
          </p:nvPr>
        </p:nvSpPr>
        <p:spPr/>
        <p:txBody>
          <a:bodyPr/>
          <a:lstStyle/>
          <a:p>
            <a:fld id="{BA419F24-1F9B-B241-815E-A2AB772E325E}" type="datetime1">
              <a:rPr lang="en-US" smtClean="0"/>
              <a:t>7/25/2023</a:t>
            </a:fld>
            <a:endParaRPr lang="en-US"/>
          </a:p>
        </p:txBody>
      </p:sp>
      <p:sp>
        <p:nvSpPr>
          <p:cNvPr id="3" name="Footer Placeholder 2">
            <a:extLst>
              <a:ext uri="{FF2B5EF4-FFF2-40B4-BE49-F238E27FC236}">
                <a16:creationId xmlns:a16="http://schemas.microsoft.com/office/drawing/2014/main" id="{FE30BB70-6536-4295-B98F-6254DA0733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3008212-FF1C-43E2-BE04-E4A3C5FDCD66}"/>
              </a:ext>
            </a:extLst>
          </p:cNvPr>
          <p:cNvSpPr>
            <a:spLocks noGrp="1"/>
          </p:cNvSpPr>
          <p:nvPr>
            <p:ph type="sldNum" sz="quarter" idx="12"/>
          </p:nvPr>
        </p:nvSpPr>
        <p:spPr/>
        <p:txBody>
          <a:bodyPr/>
          <a:lstStyle/>
          <a:p>
            <a:fld id="{DEC5A5B2-90EE-42EF-873A-CF5C259EFBCE}" type="slidenum">
              <a:rPr lang="en-US" smtClean="0"/>
              <a:t>‹#›</a:t>
            </a:fld>
            <a:endParaRPr lang="en-US"/>
          </a:p>
        </p:txBody>
      </p:sp>
    </p:spTree>
    <p:extLst>
      <p:ext uri="{BB962C8B-B14F-4D97-AF65-F5344CB8AC3E}">
        <p14:creationId xmlns:p14="http://schemas.microsoft.com/office/powerpoint/2010/main" val="476418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C8F46-C9FE-44B8-9E6E-DBF2241DF4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3467BB-4D80-4253-BD3F-AC843B7CF5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8FB623-3C6C-4940-8BFC-1DE3B0B3E5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C6DA3A-8C3B-424E-B742-1320449F90FB}"/>
              </a:ext>
            </a:extLst>
          </p:cNvPr>
          <p:cNvSpPr>
            <a:spLocks noGrp="1"/>
          </p:cNvSpPr>
          <p:nvPr>
            <p:ph type="dt" sz="half" idx="10"/>
          </p:nvPr>
        </p:nvSpPr>
        <p:spPr/>
        <p:txBody>
          <a:bodyPr/>
          <a:lstStyle/>
          <a:p>
            <a:fld id="{3B63A846-1697-684E-A316-299FD28A1761}" type="datetime1">
              <a:rPr lang="en-US" smtClean="0"/>
              <a:t>7/25/2023</a:t>
            </a:fld>
            <a:endParaRPr lang="en-US"/>
          </a:p>
        </p:txBody>
      </p:sp>
      <p:sp>
        <p:nvSpPr>
          <p:cNvPr id="6" name="Footer Placeholder 5">
            <a:extLst>
              <a:ext uri="{FF2B5EF4-FFF2-40B4-BE49-F238E27FC236}">
                <a16:creationId xmlns:a16="http://schemas.microsoft.com/office/drawing/2014/main" id="{6DC3CCCD-B93F-42B1-B2B6-C683E6AF0F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004F8D-81EE-434A-B555-56843753DCC5}"/>
              </a:ext>
            </a:extLst>
          </p:cNvPr>
          <p:cNvSpPr>
            <a:spLocks noGrp="1"/>
          </p:cNvSpPr>
          <p:nvPr>
            <p:ph type="sldNum" sz="quarter" idx="12"/>
          </p:nvPr>
        </p:nvSpPr>
        <p:spPr/>
        <p:txBody>
          <a:bodyPr/>
          <a:lstStyle/>
          <a:p>
            <a:fld id="{DEC5A5B2-90EE-42EF-873A-CF5C259EFBCE}" type="slidenum">
              <a:rPr lang="en-US" smtClean="0"/>
              <a:t>‹#›</a:t>
            </a:fld>
            <a:endParaRPr lang="en-US"/>
          </a:p>
        </p:txBody>
      </p:sp>
    </p:spTree>
    <p:extLst>
      <p:ext uri="{BB962C8B-B14F-4D97-AF65-F5344CB8AC3E}">
        <p14:creationId xmlns:p14="http://schemas.microsoft.com/office/powerpoint/2010/main" val="3944505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141AE-0DCE-4144-8202-0659E12D15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D76BB4-97EC-4A75-94C1-D4772B0672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E1F340-B337-4AB3-9992-74F49598DA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18864E-F7CE-4542-8010-52CBCF5E47FE}"/>
              </a:ext>
            </a:extLst>
          </p:cNvPr>
          <p:cNvSpPr>
            <a:spLocks noGrp="1"/>
          </p:cNvSpPr>
          <p:nvPr>
            <p:ph type="dt" sz="half" idx="10"/>
          </p:nvPr>
        </p:nvSpPr>
        <p:spPr/>
        <p:txBody>
          <a:bodyPr/>
          <a:lstStyle/>
          <a:p>
            <a:fld id="{B4B8B1FE-558A-8845-AAB7-B0CA44086436}" type="datetime1">
              <a:rPr lang="en-US" smtClean="0"/>
              <a:t>7/25/2023</a:t>
            </a:fld>
            <a:endParaRPr lang="en-US"/>
          </a:p>
        </p:txBody>
      </p:sp>
      <p:sp>
        <p:nvSpPr>
          <p:cNvPr id="6" name="Footer Placeholder 5">
            <a:extLst>
              <a:ext uri="{FF2B5EF4-FFF2-40B4-BE49-F238E27FC236}">
                <a16:creationId xmlns:a16="http://schemas.microsoft.com/office/drawing/2014/main" id="{E2B11A56-25BE-415E-9AE7-2ECEE50FB6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D30080-B23B-4172-81DD-70FB40D5179E}"/>
              </a:ext>
            </a:extLst>
          </p:cNvPr>
          <p:cNvSpPr>
            <a:spLocks noGrp="1"/>
          </p:cNvSpPr>
          <p:nvPr>
            <p:ph type="sldNum" sz="quarter" idx="12"/>
          </p:nvPr>
        </p:nvSpPr>
        <p:spPr/>
        <p:txBody>
          <a:bodyPr/>
          <a:lstStyle/>
          <a:p>
            <a:fld id="{DEC5A5B2-90EE-42EF-873A-CF5C259EFBCE}" type="slidenum">
              <a:rPr lang="en-US" smtClean="0"/>
              <a:t>‹#›</a:t>
            </a:fld>
            <a:endParaRPr lang="en-US"/>
          </a:p>
        </p:txBody>
      </p:sp>
    </p:spTree>
    <p:extLst>
      <p:ext uri="{BB962C8B-B14F-4D97-AF65-F5344CB8AC3E}">
        <p14:creationId xmlns:p14="http://schemas.microsoft.com/office/powerpoint/2010/main" val="581985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8D67E2-CB85-4D1C-8B52-D6A33AC952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DDE86B-84FF-4BDB-8B8A-AA6CBBCFB2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7AF12A-1CA0-418F-B6E9-5D774FE4B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296159-1397-6E46-BB75-9B946ECD2A2D}" type="datetime1">
              <a:rPr lang="en-US" smtClean="0"/>
              <a:t>7/25/2023</a:t>
            </a:fld>
            <a:endParaRPr lang="en-US"/>
          </a:p>
        </p:txBody>
      </p:sp>
      <p:sp>
        <p:nvSpPr>
          <p:cNvPr id="5" name="Footer Placeholder 4">
            <a:extLst>
              <a:ext uri="{FF2B5EF4-FFF2-40B4-BE49-F238E27FC236}">
                <a16:creationId xmlns:a16="http://schemas.microsoft.com/office/drawing/2014/main" id="{94709B45-13C8-405E-A1F7-49EC90A871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3C31468-5E1C-4C31-925A-5281D9967B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5A5B2-90EE-42EF-873A-CF5C259EFBCE}" type="slidenum">
              <a:rPr lang="en-US" smtClean="0"/>
              <a:t>‹#›</a:t>
            </a:fld>
            <a:endParaRPr lang="en-US"/>
          </a:p>
        </p:txBody>
      </p:sp>
    </p:spTree>
    <p:extLst>
      <p:ext uri="{BB962C8B-B14F-4D97-AF65-F5344CB8AC3E}">
        <p14:creationId xmlns:p14="http://schemas.microsoft.com/office/powerpoint/2010/main" val="124441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outdoor, tree, grass, person&#10;&#10;Description automatically generated">
            <a:extLst>
              <a:ext uri="{FF2B5EF4-FFF2-40B4-BE49-F238E27FC236}">
                <a16:creationId xmlns:a16="http://schemas.microsoft.com/office/drawing/2014/main" id="{8F340527-36F4-4155-8750-FAA39B701194}"/>
              </a:ext>
            </a:extLst>
          </p:cNvPr>
          <p:cNvPicPr>
            <a:picLocks noChangeAspect="1"/>
          </p:cNvPicPr>
          <p:nvPr/>
        </p:nvPicPr>
        <p:blipFill rotWithShape="1">
          <a:blip r:embed="rId3">
            <a:extLst>
              <a:ext uri="{28A0092B-C50C-407E-A947-70E740481C1C}">
                <a14:useLocalDpi xmlns:a14="http://schemas.microsoft.com/office/drawing/2010/main" val="0"/>
              </a:ext>
            </a:extLst>
          </a:blip>
          <a:srcRect l="11810" t="13423" r="20887"/>
          <a:stretch/>
        </p:blipFill>
        <p:spPr>
          <a:xfrm flipH="1">
            <a:off x="2082373" y="0"/>
            <a:ext cx="10109627" cy="6858000"/>
          </a:xfrm>
          <a:prstGeom prst="rect">
            <a:avLst/>
          </a:prstGeom>
        </p:spPr>
      </p:pic>
      <p:sp>
        <p:nvSpPr>
          <p:cNvPr id="7" name="Rectangle 6">
            <a:extLst>
              <a:ext uri="{FF2B5EF4-FFF2-40B4-BE49-F238E27FC236}">
                <a16:creationId xmlns:a16="http://schemas.microsoft.com/office/drawing/2014/main" id="{33AC1887-4C72-4504-9BAF-A39DD2AB3A64}"/>
              </a:ext>
            </a:extLst>
          </p:cNvPr>
          <p:cNvSpPr/>
          <p:nvPr/>
        </p:nvSpPr>
        <p:spPr>
          <a:xfrm>
            <a:off x="0" y="0"/>
            <a:ext cx="8068235" cy="6858000"/>
          </a:xfrm>
          <a:custGeom>
            <a:avLst/>
            <a:gdLst>
              <a:gd name="connsiteX0" fmla="*/ 0 w 8982635"/>
              <a:gd name="connsiteY0" fmla="*/ 0 h 6858000"/>
              <a:gd name="connsiteX1" fmla="*/ 8982635 w 8982635"/>
              <a:gd name="connsiteY1" fmla="*/ 0 h 6858000"/>
              <a:gd name="connsiteX2" fmla="*/ 8982635 w 8982635"/>
              <a:gd name="connsiteY2" fmla="*/ 6858000 h 6858000"/>
              <a:gd name="connsiteX3" fmla="*/ 0 w 8982635"/>
              <a:gd name="connsiteY3" fmla="*/ 6858000 h 6858000"/>
              <a:gd name="connsiteX4" fmla="*/ 0 w 8982635"/>
              <a:gd name="connsiteY4" fmla="*/ 0 h 6858000"/>
              <a:gd name="connsiteX0" fmla="*/ 0 w 8982635"/>
              <a:gd name="connsiteY0" fmla="*/ 0 h 6858000"/>
              <a:gd name="connsiteX1" fmla="*/ 4441372 w 8982635"/>
              <a:gd name="connsiteY1" fmla="*/ 3588444 h 6858000"/>
              <a:gd name="connsiteX2" fmla="*/ 8982635 w 8982635"/>
              <a:gd name="connsiteY2" fmla="*/ 6858000 h 6858000"/>
              <a:gd name="connsiteX3" fmla="*/ 0 w 8982635"/>
              <a:gd name="connsiteY3" fmla="*/ 6858000 h 6858000"/>
              <a:gd name="connsiteX4" fmla="*/ 0 w 8982635"/>
              <a:gd name="connsiteY4" fmla="*/ 0 h 6858000"/>
              <a:gd name="connsiteX0" fmla="*/ 0 w 8982635"/>
              <a:gd name="connsiteY0" fmla="*/ 0 h 6858000"/>
              <a:gd name="connsiteX1" fmla="*/ 5355772 w 8982635"/>
              <a:gd name="connsiteY1" fmla="*/ 3019825 h 6858000"/>
              <a:gd name="connsiteX2" fmla="*/ 8982635 w 8982635"/>
              <a:gd name="connsiteY2" fmla="*/ 6858000 h 6858000"/>
              <a:gd name="connsiteX3" fmla="*/ 0 w 8982635"/>
              <a:gd name="connsiteY3" fmla="*/ 6858000 h 6858000"/>
              <a:gd name="connsiteX4" fmla="*/ 0 w 8982635"/>
              <a:gd name="connsiteY4" fmla="*/ 0 h 6858000"/>
              <a:gd name="connsiteX0" fmla="*/ 2504995 w 8982635"/>
              <a:gd name="connsiteY0" fmla="*/ 0 h 6873368"/>
              <a:gd name="connsiteX1" fmla="*/ 5355772 w 8982635"/>
              <a:gd name="connsiteY1" fmla="*/ 3035193 h 6873368"/>
              <a:gd name="connsiteX2" fmla="*/ 8982635 w 8982635"/>
              <a:gd name="connsiteY2" fmla="*/ 6873368 h 6873368"/>
              <a:gd name="connsiteX3" fmla="*/ 0 w 8982635"/>
              <a:gd name="connsiteY3" fmla="*/ 6873368 h 6873368"/>
              <a:gd name="connsiteX4" fmla="*/ 2504995 w 8982635"/>
              <a:gd name="connsiteY4" fmla="*/ 0 h 6873368"/>
              <a:gd name="connsiteX0" fmla="*/ 2504995 w 8982635"/>
              <a:gd name="connsiteY0" fmla="*/ 0 h 6873368"/>
              <a:gd name="connsiteX1" fmla="*/ 5355772 w 8982635"/>
              <a:gd name="connsiteY1" fmla="*/ 3035193 h 6873368"/>
              <a:gd name="connsiteX2" fmla="*/ 8982635 w 8982635"/>
              <a:gd name="connsiteY2" fmla="*/ 6873368 h 6873368"/>
              <a:gd name="connsiteX3" fmla="*/ 0 w 8982635"/>
              <a:gd name="connsiteY3" fmla="*/ 6873368 h 6873368"/>
              <a:gd name="connsiteX4" fmla="*/ 2174582 w 8982635"/>
              <a:gd name="connsiteY4" fmla="*/ 837560 h 6873368"/>
              <a:gd name="connsiteX5" fmla="*/ 2504995 w 8982635"/>
              <a:gd name="connsiteY5" fmla="*/ 0 h 6873368"/>
              <a:gd name="connsiteX0" fmla="*/ 2504995 w 8982635"/>
              <a:gd name="connsiteY0" fmla="*/ 0 h 6873368"/>
              <a:gd name="connsiteX1" fmla="*/ 5355772 w 8982635"/>
              <a:gd name="connsiteY1" fmla="*/ 3035193 h 6873368"/>
              <a:gd name="connsiteX2" fmla="*/ 8982635 w 8982635"/>
              <a:gd name="connsiteY2" fmla="*/ 6873368 h 6873368"/>
              <a:gd name="connsiteX3" fmla="*/ 0 w 8982635"/>
              <a:gd name="connsiteY3" fmla="*/ 6873368 h 6873368"/>
              <a:gd name="connsiteX4" fmla="*/ 0 w 8982635"/>
              <a:gd name="connsiteY4" fmla="*/ 15368 h 6873368"/>
              <a:gd name="connsiteX5" fmla="*/ 2504995 w 8982635"/>
              <a:gd name="connsiteY5" fmla="*/ 0 h 6873368"/>
              <a:gd name="connsiteX0" fmla="*/ 2497311 w 8982635"/>
              <a:gd name="connsiteY0" fmla="*/ 38420 h 6858000"/>
              <a:gd name="connsiteX1" fmla="*/ 5355772 w 8982635"/>
              <a:gd name="connsiteY1" fmla="*/ 3019825 h 6858000"/>
              <a:gd name="connsiteX2" fmla="*/ 8982635 w 8982635"/>
              <a:gd name="connsiteY2" fmla="*/ 6858000 h 6858000"/>
              <a:gd name="connsiteX3" fmla="*/ 0 w 8982635"/>
              <a:gd name="connsiteY3" fmla="*/ 6858000 h 6858000"/>
              <a:gd name="connsiteX4" fmla="*/ 0 w 8982635"/>
              <a:gd name="connsiteY4" fmla="*/ 0 h 6858000"/>
              <a:gd name="connsiteX5" fmla="*/ 2497311 w 8982635"/>
              <a:gd name="connsiteY5" fmla="*/ 38420 h 6858000"/>
              <a:gd name="connsiteX0" fmla="*/ 2497311 w 8982635"/>
              <a:gd name="connsiteY0" fmla="*/ 23052 h 6858000"/>
              <a:gd name="connsiteX1" fmla="*/ 5355772 w 8982635"/>
              <a:gd name="connsiteY1" fmla="*/ 3019825 h 6858000"/>
              <a:gd name="connsiteX2" fmla="*/ 8982635 w 8982635"/>
              <a:gd name="connsiteY2" fmla="*/ 6858000 h 6858000"/>
              <a:gd name="connsiteX3" fmla="*/ 0 w 8982635"/>
              <a:gd name="connsiteY3" fmla="*/ 6858000 h 6858000"/>
              <a:gd name="connsiteX4" fmla="*/ 0 w 8982635"/>
              <a:gd name="connsiteY4" fmla="*/ 0 h 6858000"/>
              <a:gd name="connsiteX5" fmla="*/ 2497311 w 8982635"/>
              <a:gd name="connsiteY5" fmla="*/ 23052 h 6858000"/>
              <a:gd name="connsiteX0" fmla="*/ 2512679 w 8982635"/>
              <a:gd name="connsiteY0" fmla="*/ 15368 h 6858000"/>
              <a:gd name="connsiteX1" fmla="*/ 5355772 w 8982635"/>
              <a:gd name="connsiteY1" fmla="*/ 3019825 h 6858000"/>
              <a:gd name="connsiteX2" fmla="*/ 8982635 w 8982635"/>
              <a:gd name="connsiteY2" fmla="*/ 6858000 h 6858000"/>
              <a:gd name="connsiteX3" fmla="*/ 0 w 8982635"/>
              <a:gd name="connsiteY3" fmla="*/ 6858000 h 6858000"/>
              <a:gd name="connsiteX4" fmla="*/ 0 w 8982635"/>
              <a:gd name="connsiteY4" fmla="*/ 0 h 6858000"/>
              <a:gd name="connsiteX5" fmla="*/ 2512679 w 8982635"/>
              <a:gd name="connsiteY5" fmla="*/ 15368 h 6858000"/>
              <a:gd name="connsiteX0" fmla="*/ 2495569 w 8982635"/>
              <a:gd name="connsiteY0" fmla="*/ 7684 h 6858000"/>
              <a:gd name="connsiteX1" fmla="*/ 5355772 w 8982635"/>
              <a:gd name="connsiteY1" fmla="*/ 3019825 h 6858000"/>
              <a:gd name="connsiteX2" fmla="*/ 8982635 w 8982635"/>
              <a:gd name="connsiteY2" fmla="*/ 6858000 h 6858000"/>
              <a:gd name="connsiteX3" fmla="*/ 0 w 8982635"/>
              <a:gd name="connsiteY3" fmla="*/ 6858000 h 6858000"/>
              <a:gd name="connsiteX4" fmla="*/ 0 w 8982635"/>
              <a:gd name="connsiteY4" fmla="*/ 0 h 6858000"/>
              <a:gd name="connsiteX5" fmla="*/ 2495569 w 8982635"/>
              <a:gd name="connsiteY5" fmla="*/ 76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82635" h="6858000">
                <a:moveTo>
                  <a:pt x="2495569" y="7684"/>
                </a:moveTo>
                <a:lnTo>
                  <a:pt x="5355772" y="3019825"/>
                </a:lnTo>
                <a:lnTo>
                  <a:pt x="8982635" y="6858000"/>
                </a:lnTo>
                <a:lnTo>
                  <a:pt x="0" y="6858000"/>
                </a:lnTo>
                <a:lnTo>
                  <a:pt x="0" y="0"/>
                </a:lnTo>
                <a:lnTo>
                  <a:pt x="2495569" y="7684"/>
                </a:lnTo>
                <a:close/>
              </a:path>
            </a:pathLst>
          </a:custGeom>
          <a:solidFill>
            <a:srgbClr val="141B4D"/>
          </a:solidFill>
          <a:ln>
            <a:solidFill>
              <a:srgbClr val="141B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55984579-CEF9-4FD8-A416-6BF9BF693ED0}"/>
              </a:ext>
            </a:extLst>
          </p:cNvPr>
          <p:cNvSpPr txBox="1"/>
          <p:nvPr/>
        </p:nvSpPr>
        <p:spPr>
          <a:xfrm>
            <a:off x="499461" y="2666361"/>
            <a:ext cx="4779469" cy="2123658"/>
          </a:xfrm>
          <a:prstGeom prst="rect">
            <a:avLst/>
          </a:prstGeom>
          <a:noFill/>
        </p:spPr>
        <p:txBody>
          <a:bodyPr wrap="square" rtlCol="0">
            <a:spAutoFit/>
          </a:bodyPr>
          <a:lstStyle/>
          <a:p>
            <a:r>
              <a:rPr lang="en-US" sz="4400" b="1" dirty="0">
                <a:solidFill>
                  <a:schemeClr val="bg1"/>
                </a:solidFill>
                <a:latin typeface="+mj-lt"/>
              </a:rPr>
              <a:t>Some things </a:t>
            </a:r>
            <a:br>
              <a:rPr lang="en-US" sz="4400" b="1" dirty="0">
                <a:solidFill>
                  <a:schemeClr val="bg1"/>
                </a:solidFill>
                <a:latin typeface="+mj-lt"/>
              </a:rPr>
            </a:br>
            <a:r>
              <a:rPr lang="en-US" sz="4400" b="1" dirty="0">
                <a:solidFill>
                  <a:schemeClr val="bg1"/>
                </a:solidFill>
                <a:latin typeface="+mj-lt"/>
              </a:rPr>
              <a:t>in life are just</a:t>
            </a:r>
            <a:br>
              <a:rPr lang="en-US" sz="4400" b="1" dirty="0">
                <a:solidFill>
                  <a:schemeClr val="bg1"/>
                </a:solidFill>
                <a:latin typeface="+mj-lt"/>
              </a:rPr>
            </a:br>
            <a:r>
              <a:rPr lang="en-US" sz="4400" b="1" dirty="0">
                <a:solidFill>
                  <a:schemeClr val="bg1"/>
                </a:solidFill>
                <a:latin typeface="+mj-lt"/>
              </a:rPr>
              <a:t>better together</a:t>
            </a:r>
          </a:p>
        </p:txBody>
      </p:sp>
      <p:sp>
        <p:nvSpPr>
          <p:cNvPr id="5" name="TextBox 4">
            <a:extLst>
              <a:ext uri="{FF2B5EF4-FFF2-40B4-BE49-F238E27FC236}">
                <a16:creationId xmlns:a16="http://schemas.microsoft.com/office/drawing/2014/main" id="{A724D80E-3C25-4766-BB93-25EB0A29A35D}"/>
              </a:ext>
            </a:extLst>
          </p:cNvPr>
          <p:cNvSpPr txBox="1"/>
          <p:nvPr/>
        </p:nvSpPr>
        <p:spPr>
          <a:xfrm>
            <a:off x="499461" y="4939552"/>
            <a:ext cx="4011066" cy="769441"/>
          </a:xfrm>
          <a:prstGeom prst="rect">
            <a:avLst/>
          </a:prstGeom>
          <a:noFill/>
        </p:spPr>
        <p:txBody>
          <a:bodyPr wrap="square" rtlCol="0">
            <a:spAutoFit/>
          </a:bodyPr>
          <a:lstStyle/>
          <a:p>
            <a:r>
              <a:rPr lang="en-US" sz="2200" dirty="0">
                <a:solidFill>
                  <a:schemeClr val="bg1"/>
                </a:solidFill>
              </a:rPr>
              <a:t>Introducing Nationwide</a:t>
            </a:r>
            <a:br>
              <a:rPr lang="en-US" sz="2200" dirty="0">
                <a:solidFill>
                  <a:schemeClr val="bg1"/>
                </a:solidFill>
              </a:rPr>
            </a:br>
            <a:r>
              <a:rPr lang="en-US" sz="2200" dirty="0">
                <a:solidFill>
                  <a:schemeClr val="bg1"/>
                </a:solidFill>
              </a:rPr>
              <a:t>CareMatters Together</a:t>
            </a:r>
            <a:r>
              <a:rPr lang="en-US" sz="2200" baseline="30000" dirty="0">
                <a:solidFill>
                  <a:schemeClr val="bg1"/>
                </a:solidFill>
              </a:rPr>
              <a:t>SM</a:t>
            </a:r>
            <a:endParaRPr lang="en-US" sz="2200" dirty="0">
              <a:solidFill>
                <a:schemeClr val="bg1"/>
              </a:solidFill>
            </a:endParaRPr>
          </a:p>
        </p:txBody>
      </p:sp>
      <p:cxnSp>
        <p:nvCxnSpPr>
          <p:cNvPr id="4" name="Straight Connector 3">
            <a:extLst>
              <a:ext uri="{FF2B5EF4-FFF2-40B4-BE49-F238E27FC236}">
                <a16:creationId xmlns:a16="http://schemas.microsoft.com/office/drawing/2014/main" id="{1A0B79C2-9DDA-4742-8FB7-8A260A0AF27C}"/>
              </a:ext>
            </a:extLst>
          </p:cNvPr>
          <p:cNvCxnSpPr>
            <a:cxnSpLocks/>
          </p:cNvCxnSpPr>
          <p:nvPr/>
        </p:nvCxnSpPr>
        <p:spPr>
          <a:xfrm>
            <a:off x="499461" y="4864786"/>
            <a:ext cx="4479793" cy="0"/>
          </a:xfrm>
          <a:prstGeom prst="line">
            <a:avLst/>
          </a:prstGeom>
          <a:ln w="28575">
            <a:solidFill>
              <a:srgbClr val="0047BB"/>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1034976-6683-4162-A008-9DB3EE2878A5}"/>
              </a:ext>
            </a:extLst>
          </p:cNvPr>
          <p:cNvSpPr txBox="1"/>
          <p:nvPr/>
        </p:nvSpPr>
        <p:spPr>
          <a:xfrm>
            <a:off x="499461" y="6285291"/>
            <a:ext cx="6101122" cy="276999"/>
          </a:xfrm>
          <a:prstGeom prst="rect">
            <a:avLst/>
          </a:prstGeom>
          <a:noFill/>
        </p:spPr>
        <p:txBody>
          <a:bodyPr wrap="square">
            <a:spAutoFit/>
          </a:bodyPr>
          <a:lstStyle/>
          <a:p>
            <a:r>
              <a:rPr lang="en-US" sz="1200" dirty="0">
                <a:solidFill>
                  <a:schemeClr val="bg1"/>
                </a:solidFill>
              </a:rPr>
              <a:t>NATIONWIDE LIFE AND ANNUITY INSURANCE COMPANY</a:t>
            </a:r>
            <a:endParaRPr lang="en-US" sz="1600" dirty="0"/>
          </a:p>
        </p:txBody>
      </p:sp>
      <p:pic>
        <p:nvPicPr>
          <p:cNvPr id="11" name="Picture 10" descr="Nationwide is on your side">
            <a:extLst>
              <a:ext uri="{FF2B5EF4-FFF2-40B4-BE49-F238E27FC236}">
                <a16:creationId xmlns:a16="http://schemas.microsoft.com/office/drawing/2014/main" id="{83947812-2C4F-4D03-99F4-B8B54D6F66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461" y="482881"/>
            <a:ext cx="1232450" cy="1377445"/>
          </a:xfrm>
          <a:prstGeom prst="rect">
            <a:avLst/>
          </a:prstGeom>
        </p:spPr>
      </p:pic>
    </p:spTree>
    <p:extLst>
      <p:ext uri="{BB962C8B-B14F-4D97-AF65-F5344CB8AC3E}">
        <p14:creationId xmlns:p14="http://schemas.microsoft.com/office/powerpoint/2010/main" val="3033886668"/>
      </p:ext>
    </p:extLst>
  </p:cSld>
  <p:clrMapOvr>
    <a:masterClrMapping/>
  </p:clrMapOvr>
  <mc:AlternateContent xmlns:mc="http://schemas.openxmlformats.org/markup-compatibility/2006" xmlns:p14="http://schemas.microsoft.com/office/powerpoint/2010/main">
    <mc:Choice Requires="p14">
      <p:transition spd="slow" p14:dur="2000" advTm="3517"/>
    </mc:Choice>
    <mc:Fallback xmlns="">
      <p:transition spd="slow" advTm="351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2322827-6129-124C-AA29-643C006E55A6}"/>
              </a:ext>
            </a:extLst>
          </p:cNvPr>
          <p:cNvSpPr/>
          <p:nvPr/>
        </p:nvSpPr>
        <p:spPr>
          <a:xfrm>
            <a:off x="-15306" y="0"/>
            <a:ext cx="12207306" cy="6858000"/>
          </a:xfrm>
          <a:prstGeom prst="rect">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E2B840C-067D-4E8D-8A4A-83F7FF4C6ABA}"/>
              </a:ext>
            </a:extLst>
          </p:cNvPr>
          <p:cNvSpPr>
            <a:spLocks noGrp="1"/>
          </p:cNvSpPr>
          <p:nvPr>
            <p:ph idx="1"/>
          </p:nvPr>
        </p:nvSpPr>
        <p:spPr>
          <a:xfrm>
            <a:off x="1446149" y="5030180"/>
            <a:ext cx="1949827" cy="738664"/>
          </a:xfrm>
        </p:spPr>
        <p:txBody>
          <a:bodyPr wrap="square" lIns="0" tIns="0" rIns="0" bIns="0">
            <a:spAutoFit/>
          </a:bodyPr>
          <a:lstStyle/>
          <a:p>
            <a:pPr marL="0" indent="0">
              <a:lnSpc>
                <a:spcPct val="100000"/>
              </a:lnSpc>
              <a:spcBef>
                <a:spcPts val="0"/>
              </a:spcBef>
              <a:buNone/>
            </a:pPr>
            <a:r>
              <a:rPr lang="en-US" sz="2400" b="1" dirty="0">
                <a:solidFill>
                  <a:schemeClr val="bg1"/>
                </a:solidFill>
                <a:latin typeface="Arial" panose="020B0604020202020204" pitchFamily="34" charset="0"/>
                <a:cs typeface="Arial" panose="020B0604020202020204" pitchFamily="34" charset="0"/>
              </a:rPr>
              <a:t>More </a:t>
            </a:r>
            <a:br>
              <a:rPr lang="en-US" sz="2400" b="1" dirty="0">
                <a:latin typeface="Arial" panose="020B0604020202020204" pitchFamily="34" charset="0"/>
                <a:cs typeface="Arial" panose="020B0604020202020204" pitchFamily="34" charset="0"/>
              </a:rPr>
            </a:br>
            <a:r>
              <a:rPr lang="en-US" sz="2400" b="1" dirty="0">
                <a:solidFill>
                  <a:srgbClr val="6ECEB2"/>
                </a:solidFill>
                <a:latin typeface="Arial" panose="020B0604020202020204" pitchFamily="34" charset="0"/>
                <a:cs typeface="Arial" panose="020B0604020202020204" pitchFamily="34" charset="0"/>
              </a:rPr>
              <a:t>control</a:t>
            </a:r>
          </a:p>
        </p:txBody>
      </p:sp>
      <p:sp>
        <p:nvSpPr>
          <p:cNvPr id="6" name="Slide Number Placeholder 6">
            <a:extLst>
              <a:ext uri="{FF2B5EF4-FFF2-40B4-BE49-F238E27FC236}">
                <a16:creationId xmlns:a16="http://schemas.microsoft.com/office/drawing/2014/main" id="{34246CB5-3025-CF4A-A2FA-E531FDE1ACB1}"/>
              </a:ext>
            </a:extLst>
          </p:cNvPr>
          <p:cNvSpPr txBox="1">
            <a:spLocks/>
          </p:cNvSpPr>
          <p:nvPr/>
        </p:nvSpPr>
        <p:spPr>
          <a:xfrm>
            <a:off x="11066926" y="6356350"/>
            <a:ext cx="824753" cy="26159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5A5B2-90EE-42EF-873A-CF5C259EFBCE}" type="slidenum">
              <a:rPr lang="en-US" smtClean="0">
                <a:solidFill>
                  <a:schemeClr val="bg1"/>
                </a:solidFill>
                <a:latin typeface="Arial" panose="020B0604020202020204" pitchFamily="34" charset="0"/>
                <a:cs typeface="Arial" panose="020B0604020202020204" pitchFamily="34" charset="0"/>
              </a:rPr>
              <a:pPr/>
              <a:t>10</a:t>
            </a:fld>
            <a:endParaRPr lang="en-US" dirty="0">
              <a:solidFill>
                <a:schemeClr val="bg1"/>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EC1296DE-9BFE-FF4A-B189-28803079DF47}"/>
              </a:ext>
            </a:extLst>
          </p:cNvPr>
          <p:cNvSpPr txBox="1">
            <a:spLocks/>
          </p:cNvSpPr>
          <p:nvPr/>
        </p:nvSpPr>
        <p:spPr>
          <a:xfrm>
            <a:off x="838200" y="1084604"/>
            <a:ext cx="10515600" cy="6093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Georgia" panose="02040502050405020303" pitchFamily="18" charset="0"/>
              </a:rPr>
              <a:t>What CareMatters Together oﬀers</a:t>
            </a:r>
          </a:p>
        </p:txBody>
      </p:sp>
      <p:sp>
        <p:nvSpPr>
          <p:cNvPr id="12" name="Rectangle 11">
            <a:extLst>
              <a:ext uri="{FF2B5EF4-FFF2-40B4-BE49-F238E27FC236}">
                <a16:creationId xmlns:a16="http://schemas.microsoft.com/office/drawing/2014/main" id="{438DB9FC-CBA8-8943-BC23-B4F5313FE51A}"/>
              </a:ext>
            </a:extLst>
          </p:cNvPr>
          <p:cNvSpPr/>
          <p:nvPr/>
        </p:nvSpPr>
        <p:spPr>
          <a:xfrm>
            <a:off x="1446149" y="2209543"/>
            <a:ext cx="2114550" cy="738664"/>
          </a:xfrm>
          <a:prstGeom prst="rect">
            <a:avLst/>
          </a:prstGeom>
        </p:spPr>
        <p:txBody>
          <a:bodyPr wrap="square" lIns="0" tIns="0" rIns="0" bIns="0">
            <a:spAutoFit/>
          </a:bodyPr>
          <a:lstStyle/>
          <a:p>
            <a:r>
              <a:rPr lang="en-US" sz="2400" b="1" dirty="0">
                <a:solidFill>
                  <a:schemeClr val="bg1"/>
                </a:solidFill>
                <a:latin typeface="Arial" panose="020B0604020202020204" pitchFamily="34" charset="0"/>
                <a:cs typeface="Arial" panose="020B0604020202020204" pitchFamily="34" charset="0"/>
              </a:rPr>
              <a:t>More </a:t>
            </a:r>
            <a:br>
              <a:rPr lang="en-US" sz="2400" b="1" dirty="0">
                <a:latin typeface="Arial" panose="020B0604020202020204" pitchFamily="34" charset="0"/>
                <a:cs typeface="Arial" panose="020B0604020202020204" pitchFamily="34" charset="0"/>
              </a:rPr>
            </a:br>
            <a:r>
              <a:rPr lang="en-US" sz="2400" b="1" dirty="0">
                <a:solidFill>
                  <a:srgbClr val="6ECEB2"/>
                </a:solidFill>
                <a:latin typeface="Arial" panose="020B0604020202020204" pitchFamily="34" charset="0"/>
                <a:cs typeface="Arial" panose="020B0604020202020204" pitchFamily="34" charset="0"/>
              </a:rPr>
              <a:t>simplicity</a:t>
            </a:r>
          </a:p>
        </p:txBody>
      </p:sp>
      <p:sp>
        <p:nvSpPr>
          <p:cNvPr id="13" name="Rectangle 12">
            <a:extLst>
              <a:ext uri="{FF2B5EF4-FFF2-40B4-BE49-F238E27FC236}">
                <a16:creationId xmlns:a16="http://schemas.microsoft.com/office/drawing/2014/main" id="{4289C65F-F376-394C-8ECF-AA19CD9D2A99}"/>
              </a:ext>
            </a:extLst>
          </p:cNvPr>
          <p:cNvSpPr/>
          <p:nvPr/>
        </p:nvSpPr>
        <p:spPr>
          <a:xfrm>
            <a:off x="1446149" y="3578363"/>
            <a:ext cx="2429933" cy="738664"/>
          </a:xfrm>
          <a:prstGeom prst="rect">
            <a:avLst/>
          </a:prstGeom>
        </p:spPr>
        <p:txBody>
          <a:bodyPr wrap="square" lIns="0" tIns="0" rIns="0" bIns="0">
            <a:spAutoFit/>
          </a:bodyPr>
          <a:lstStyle/>
          <a:p>
            <a:r>
              <a:rPr lang="en-US" sz="2400" b="1" dirty="0">
                <a:solidFill>
                  <a:schemeClr val="bg1"/>
                </a:solidFill>
                <a:latin typeface="Arial" panose="020B0604020202020204" pitchFamily="34" charset="0"/>
                <a:cs typeface="Arial" panose="020B0604020202020204" pitchFamily="34" charset="0"/>
              </a:rPr>
              <a:t>More </a:t>
            </a:r>
            <a:br>
              <a:rPr lang="en-US" sz="2400" b="1" dirty="0">
                <a:latin typeface="Arial" panose="020B0604020202020204" pitchFamily="34" charset="0"/>
                <a:cs typeface="Arial" panose="020B0604020202020204" pitchFamily="34" charset="0"/>
              </a:rPr>
            </a:br>
            <a:r>
              <a:rPr lang="en-US" sz="2400" b="1" dirty="0">
                <a:solidFill>
                  <a:srgbClr val="6ECEB2"/>
                </a:solidFill>
                <a:latin typeface="Arial" panose="020B0604020202020204" pitchFamily="34" charset="0"/>
                <a:cs typeface="Arial" panose="020B0604020202020204" pitchFamily="34" charset="0"/>
              </a:rPr>
              <a:t>predictability</a:t>
            </a:r>
          </a:p>
        </p:txBody>
      </p:sp>
      <p:sp>
        <p:nvSpPr>
          <p:cNvPr id="15" name="Rectangle 14">
            <a:extLst>
              <a:ext uri="{FF2B5EF4-FFF2-40B4-BE49-F238E27FC236}">
                <a16:creationId xmlns:a16="http://schemas.microsoft.com/office/drawing/2014/main" id="{26C972B5-979D-544F-8147-9CE7DA5006D3}"/>
              </a:ext>
            </a:extLst>
          </p:cNvPr>
          <p:cNvSpPr/>
          <p:nvPr/>
        </p:nvSpPr>
        <p:spPr>
          <a:xfrm>
            <a:off x="3628197" y="2261702"/>
            <a:ext cx="7117653" cy="615553"/>
          </a:xfrm>
          <a:prstGeom prst="rect">
            <a:avLst/>
          </a:prstGeom>
        </p:spPr>
        <p:txBody>
          <a:bodyPr wrap="square" lIns="0" tIns="0" rIns="0" bIns="0">
            <a:spAutoFit/>
          </a:bodyPr>
          <a:lstStyle/>
          <a:p>
            <a:r>
              <a:rPr lang="en-US" sz="2000" dirty="0">
                <a:solidFill>
                  <a:schemeClr val="bg1"/>
                </a:solidFill>
                <a:latin typeface="Arial" panose="020B0604020202020204" pitchFamily="34" charset="0"/>
                <a:cs typeface="Arial" panose="020B0604020202020204" pitchFamily="34" charset="0"/>
              </a:rPr>
              <a:t>The shared pool of funds helps take the guesswork out of who’s more likely to need care first and when</a:t>
            </a:r>
          </a:p>
        </p:txBody>
      </p:sp>
      <p:sp>
        <p:nvSpPr>
          <p:cNvPr id="18" name="Rectangle 17">
            <a:extLst>
              <a:ext uri="{FF2B5EF4-FFF2-40B4-BE49-F238E27FC236}">
                <a16:creationId xmlns:a16="http://schemas.microsoft.com/office/drawing/2014/main" id="{BD0293CE-9EAA-4F4D-A622-35EEABCBBD27}"/>
              </a:ext>
            </a:extLst>
          </p:cNvPr>
          <p:cNvSpPr/>
          <p:nvPr/>
        </p:nvSpPr>
        <p:spPr>
          <a:xfrm>
            <a:off x="3628198" y="3639919"/>
            <a:ext cx="6096000" cy="615553"/>
          </a:xfrm>
          <a:prstGeom prst="rect">
            <a:avLst/>
          </a:prstGeom>
        </p:spPr>
        <p:txBody>
          <a:bodyPr lIns="0" tIns="0" rIns="0" bIns="0">
            <a:spAutoFit/>
          </a:bodyPr>
          <a:lstStyle/>
          <a:p>
            <a:r>
              <a:rPr lang="en-US" sz="2000" dirty="0">
                <a:solidFill>
                  <a:schemeClr val="bg1"/>
                </a:solidFill>
                <a:latin typeface="Arial" panose="020B0604020202020204" pitchFamily="34" charset="0"/>
                <a:cs typeface="Arial" panose="020B0604020202020204" pitchFamily="34" charset="0"/>
              </a:rPr>
              <a:t>Clients always know what the premium, benefits and death benefit will be because they’re guaranteed </a:t>
            </a:r>
          </a:p>
        </p:txBody>
      </p:sp>
      <p:sp>
        <p:nvSpPr>
          <p:cNvPr id="19" name="Rectangle 18">
            <a:extLst>
              <a:ext uri="{FF2B5EF4-FFF2-40B4-BE49-F238E27FC236}">
                <a16:creationId xmlns:a16="http://schemas.microsoft.com/office/drawing/2014/main" id="{29608C34-D68E-0B4B-9BBE-BF2D9F29396C}"/>
              </a:ext>
            </a:extLst>
          </p:cNvPr>
          <p:cNvSpPr/>
          <p:nvPr/>
        </p:nvSpPr>
        <p:spPr>
          <a:xfrm>
            <a:off x="3628198" y="5091736"/>
            <a:ext cx="6879012" cy="615553"/>
          </a:xfrm>
          <a:prstGeom prst="rect">
            <a:avLst/>
          </a:prstGeom>
        </p:spPr>
        <p:txBody>
          <a:bodyPr wrap="square" lIns="0" tIns="0" rIns="0" bIns="0">
            <a:spAutoFit/>
          </a:bodyPr>
          <a:lstStyle/>
          <a:p>
            <a:r>
              <a:rPr lang="en-US" sz="2000" dirty="0">
                <a:solidFill>
                  <a:schemeClr val="bg1"/>
                </a:solidFill>
                <a:latin typeface="Arial" panose="020B0604020202020204" pitchFamily="34" charset="0"/>
                <a:cs typeface="Arial" panose="020B0604020202020204" pitchFamily="34" charset="0"/>
              </a:rPr>
              <a:t>The full monthly benefit is sent directly to the policyowner with no restrictions from Nationwide on how it’s used</a:t>
            </a:r>
          </a:p>
        </p:txBody>
      </p:sp>
      <p:sp>
        <p:nvSpPr>
          <p:cNvPr id="20" name="Right Triangle 19">
            <a:extLst>
              <a:ext uri="{FF2B5EF4-FFF2-40B4-BE49-F238E27FC236}">
                <a16:creationId xmlns:a16="http://schemas.microsoft.com/office/drawing/2014/main" id="{A810ECA7-B8A0-AC4E-8EDE-AB11A2F3E9B4}"/>
              </a:ext>
              <a:ext uri="{C183D7F6-B498-43B3-948B-1728B52AA6E4}">
                <adec:decorative xmlns:adec="http://schemas.microsoft.com/office/drawing/2017/decorative" val="1"/>
              </a:ext>
            </a:extLst>
          </p:cNvPr>
          <p:cNvSpPr/>
          <p:nvPr/>
        </p:nvSpPr>
        <p:spPr>
          <a:xfrm rot="10800000">
            <a:off x="10507210" y="-28852"/>
            <a:ext cx="1674730" cy="172285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BD7CF927-2A6E-7A4E-A672-03E7877D5AD6}"/>
              </a:ext>
            </a:extLst>
          </p:cNvPr>
          <p:cNvSpPr/>
          <p:nvPr/>
        </p:nvSpPr>
        <p:spPr>
          <a:xfrm>
            <a:off x="838200" y="6402509"/>
            <a:ext cx="8691562" cy="169277"/>
          </a:xfrm>
          <a:prstGeom prst="rect">
            <a:avLst/>
          </a:prstGeom>
        </p:spPr>
        <p:txBody>
          <a:bodyPr wrap="square" lIns="0" tIns="0" rIns="0" bIns="0">
            <a:spAutoFit/>
          </a:bodyPr>
          <a:lstStyle/>
          <a:p>
            <a:r>
              <a:rPr lang="en-US" sz="1100" dirty="0">
                <a:solidFill>
                  <a:schemeClr val="bg1"/>
                </a:solidFill>
                <a:latin typeface="Arial" panose="020B0604020202020204" pitchFamily="34" charset="0"/>
                <a:cs typeface="Arial" panose="020B0604020202020204" pitchFamily="34" charset="0"/>
              </a:rPr>
              <a:t>FOR FINANCIAL PROFESSIONAL USE — NOT FOR DISTRIBUTION TO THE PUBLIC</a:t>
            </a:r>
          </a:p>
        </p:txBody>
      </p:sp>
      <p:cxnSp>
        <p:nvCxnSpPr>
          <p:cNvPr id="4" name="Straight Connector 3">
            <a:extLst>
              <a:ext uri="{FF2B5EF4-FFF2-40B4-BE49-F238E27FC236}">
                <a16:creationId xmlns:a16="http://schemas.microsoft.com/office/drawing/2014/main" id="{46BAF751-30C3-D44E-B866-3B1D4472122D}"/>
              </a:ext>
            </a:extLst>
          </p:cNvPr>
          <p:cNvCxnSpPr>
            <a:cxnSpLocks/>
          </p:cNvCxnSpPr>
          <p:nvPr/>
        </p:nvCxnSpPr>
        <p:spPr>
          <a:xfrm>
            <a:off x="1446149" y="3286126"/>
            <a:ext cx="929970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3CD8FA2-FDAF-8341-A5B0-5CD981E62F55}"/>
              </a:ext>
            </a:extLst>
          </p:cNvPr>
          <p:cNvCxnSpPr>
            <a:cxnSpLocks/>
          </p:cNvCxnSpPr>
          <p:nvPr/>
        </p:nvCxnSpPr>
        <p:spPr>
          <a:xfrm>
            <a:off x="1446149" y="4667252"/>
            <a:ext cx="920097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7651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a:extLst>
              <a:ext uri="{FF2B5EF4-FFF2-40B4-BE49-F238E27FC236}">
                <a16:creationId xmlns:a16="http://schemas.microsoft.com/office/drawing/2014/main" id="{12810F24-43DA-5D42-97A2-C9809738AF65}"/>
              </a:ext>
            </a:extLst>
          </p:cNvPr>
          <p:cNvSpPr txBox="1">
            <a:spLocks/>
          </p:cNvSpPr>
          <p:nvPr/>
        </p:nvSpPr>
        <p:spPr>
          <a:xfrm>
            <a:off x="11066926" y="6356350"/>
            <a:ext cx="824753" cy="26159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5A5B2-90EE-42EF-873A-CF5C259EFBCE}" type="slidenum">
              <a:rPr lang="en-US" smtClean="0">
                <a:solidFill>
                  <a:schemeClr val="tx1"/>
                </a:solidFill>
                <a:latin typeface="Arial" panose="020B0604020202020204" pitchFamily="34" charset="0"/>
                <a:cs typeface="Arial" panose="020B0604020202020204" pitchFamily="34" charset="0"/>
              </a:rPr>
              <a:pPr/>
              <a:t>11</a:t>
            </a:fld>
            <a:endParaRPr lang="en-US" dirty="0">
              <a:solidFill>
                <a:schemeClr val="tx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CDFBF3D-5BA1-5540-AC4A-10F016864EE6}"/>
              </a:ext>
            </a:extLst>
          </p:cNvPr>
          <p:cNvSpPr txBox="1"/>
          <p:nvPr/>
        </p:nvSpPr>
        <p:spPr>
          <a:xfrm>
            <a:off x="838200" y="5877846"/>
            <a:ext cx="10515600" cy="138499"/>
          </a:xfrm>
          <a:prstGeom prst="rect">
            <a:avLst/>
          </a:prstGeom>
          <a:noFill/>
        </p:spPr>
        <p:txBody>
          <a:bodyPr wrap="square" lIns="0" tIns="0" bIns="0" rtlCol="0">
            <a:spAutoFit/>
          </a:bodyPr>
          <a:lstStyle/>
          <a:p>
            <a:r>
              <a:rPr lang="en-US" sz="900" baseline="30000" dirty="0">
                <a:latin typeface="Arial" panose="020B0604020202020204" pitchFamily="34" charset="0"/>
                <a:cs typeface="Arial" panose="020B0604020202020204" pitchFamily="34" charset="0"/>
              </a:rPr>
              <a:t>1</a:t>
            </a:r>
            <a:r>
              <a:rPr lang="en-US" sz="900" dirty="0">
                <a:latin typeface="Arial" panose="020B0604020202020204" pitchFamily="34" charset="0"/>
                <a:cs typeface="Arial" panose="020B0604020202020204" pitchFamily="34" charset="0"/>
              </a:rPr>
              <a:t> These are hypothetical scenarios. Your experience may be different.</a:t>
            </a:r>
          </a:p>
        </p:txBody>
      </p:sp>
      <p:sp>
        <p:nvSpPr>
          <p:cNvPr id="8" name="Rectangle 7">
            <a:extLst>
              <a:ext uri="{FF2B5EF4-FFF2-40B4-BE49-F238E27FC236}">
                <a16:creationId xmlns:a16="http://schemas.microsoft.com/office/drawing/2014/main" id="{75AA9FC6-3EB3-4D4F-965F-1B556CB60D80}"/>
              </a:ext>
            </a:extLst>
          </p:cNvPr>
          <p:cNvSpPr/>
          <p:nvPr/>
        </p:nvSpPr>
        <p:spPr>
          <a:xfrm>
            <a:off x="0" y="6209286"/>
            <a:ext cx="10940350" cy="640080"/>
          </a:xfrm>
          <a:prstGeom prst="rect">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4B7018B-3EBF-3D43-98AB-5565A8502310}"/>
              </a:ext>
            </a:extLst>
          </p:cNvPr>
          <p:cNvSpPr/>
          <p:nvPr/>
        </p:nvSpPr>
        <p:spPr>
          <a:xfrm>
            <a:off x="838200" y="6487148"/>
            <a:ext cx="8691562" cy="169277"/>
          </a:xfrm>
          <a:prstGeom prst="rect">
            <a:avLst/>
          </a:prstGeom>
        </p:spPr>
        <p:txBody>
          <a:bodyPr wrap="square" lIns="0" tIns="0" rIns="0" bIns="0">
            <a:spAutoFit/>
          </a:bodyPr>
          <a:lstStyle/>
          <a:p>
            <a:r>
              <a:rPr lang="en-US" sz="1100" dirty="0">
                <a:solidFill>
                  <a:schemeClr val="bg1"/>
                </a:solidFill>
                <a:latin typeface="Arial" panose="020B0604020202020204" pitchFamily="34" charset="0"/>
                <a:cs typeface="Arial" panose="020B0604020202020204" pitchFamily="34" charset="0"/>
              </a:rPr>
              <a:t>FOR FINANCIAL PROFESSIONAL USE — NOT FOR DISTRIBUTION TO THE PUBLIC</a:t>
            </a:r>
          </a:p>
        </p:txBody>
      </p:sp>
      <p:sp>
        <p:nvSpPr>
          <p:cNvPr id="10" name="Right Triangle 9">
            <a:extLst>
              <a:ext uri="{FF2B5EF4-FFF2-40B4-BE49-F238E27FC236}">
                <a16:creationId xmlns:a16="http://schemas.microsoft.com/office/drawing/2014/main" id="{2615B2D4-3F5C-1448-B219-669E4EBFE479}"/>
              </a:ext>
              <a:ext uri="{C183D7F6-B498-43B3-948B-1728B52AA6E4}">
                <adec:decorative xmlns:adec="http://schemas.microsoft.com/office/drawing/2017/decorative" val="1"/>
              </a:ext>
            </a:extLst>
          </p:cNvPr>
          <p:cNvSpPr/>
          <p:nvPr/>
        </p:nvSpPr>
        <p:spPr>
          <a:xfrm>
            <a:off x="10940349" y="6209286"/>
            <a:ext cx="732218" cy="640080"/>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B11DFBE3-7EE4-C446-BD8F-F139BB6D0AC3}"/>
              </a:ext>
            </a:extLst>
          </p:cNvPr>
          <p:cNvSpPr txBox="1">
            <a:spLocks/>
          </p:cNvSpPr>
          <p:nvPr/>
        </p:nvSpPr>
        <p:spPr>
          <a:xfrm>
            <a:off x="838200" y="656685"/>
            <a:ext cx="4599432" cy="6093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47BB"/>
                </a:solidFill>
                <a:latin typeface="Georgia" panose="02040502050405020303" pitchFamily="18" charset="0"/>
              </a:rPr>
              <a:t>More simplicity</a:t>
            </a:r>
          </a:p>
        </p:txBody>
      </p:sp>
      <p:sp>
        <p:nvSpPr>
          <p:cNvPr id="13" name="Rectangle 12">
            <a:extLst>
              <a:ext uri="{FF2B5EF4-FFF2-40B4-BE49-F238E27FC236}">
                <a16:creationId xmlns:a16="http://schemas.microsoft.com/office/drawing/2014/main" id="{01AECA59-BB11-594F-B88B-10B06F769EA5}"/>
              </a:ext>
            </a:extLst>
          </p:cNvPr>
          <p:cNvSpPr/>
          <p:nvPr/>
        </p:nvSpPr>
        <p:spPr>
          <a:xfrm>
            <a:off x="838200" y="1727295"/>
            <a:ext cx="1792157" cy="307777"/>
          </a:xfrm>
          <a:prstGeom prst="rect">
            <a:avLst/>
          </a:prstGeom>
        </p:spPr>
        <p:txBody>
          <a:bodyPr wrap="none" lIns="0" tIns="0" rIns="0" bIns="0">
            <a:spAutoFit/>
          </a:bodyPr>
          <a:lstStyle/>
          <a:p>
            <a:r>
              <a:rPr lang="en-US" sz="2000" b="1" dirty="0">
                <a:latin typeface="Arial" panose="020B0604020202020204" pitchFamily="34" charset="0"/>
                <a:cs typeface="Arial" panose="020B0604020202020204" pitchFamily="34" charset="0"/>
              </a:rPr>
              <a:t>How it works</a:t>
            </a:r>
            <a:r>
              <a:rPr lang="en-US" sz="2000" b="1" baseline="30000" dirty="0">
                <a:latin typeface="Arial" panose="020B0604020202020204" pitchFamily="34" charset="0"/>
                <a:cs typeface="Arial" panose="020B0604020202020204" pitchFamily="34" charset="0"/>
              </a:rPr>
              <a:t>1 </a:t>
            </a:r>
            <a:r>
              <a:rPr lang="en-US" sz="2000" b="1" dirty="0">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8EDA94-9C24-184B-9C2E-113766CDC03B}"/>
              </a:ext>
            </a:extLst>
          </p:cNvPr>
          <p:cNvSpPr/>
          <p:nvPr/>
        </p:nvSpPr>
        <p:spPr>
          <a:xfrm>
            <a:off x="838199" y="2190496"/>
            <a:ext cx="8980679" cy="2499980"/>
          </a:xfrm>
          <a:prstGeom prst="rect">
            <a:avLst/>
          </a:prstGeom>
        </p:spPr>
        <p:txBody>
          <a:bodyPr wrap="square" lIns="0" tIns="0" rIns="0" bIns="0">
            <a:spAutoFit/>
          </a:bodyPr>
          <a:lstStyle/>
          <a:p>
            <a:pPr marL="342900" indent="-342900">
              <a:lnSpc>
                <a:spcPct val="114000"/>
              </a:lnSpc>
              <a:buFont typeface="Arial" panose="020B0604020202020204" pitchFamily="34" charset="0"/>
              <a:buChar char="•"/>
            </a:pPr>
            <a:r>
              <a:rPr lang="en-US" dirty="0">
                <a:latin typeface="Arial" panose="020B0604020202020204" pitchFamily="34" charset="0"/>
                <a:cs typeface="Arial" panose="020B0604020202020204" pitchFamily="34" charset="0"/>
              </a:rPr>
              <a:t>Clients select the total number of full monthly LTC benefit payments they want to have available to them: 48, 72 or 96 </a:t>
            </a:r>
          </a:p>
          <a:p>
            <a:pPr marL="342900" indent="-342900">
              <a:lnSpc>
                <a:spcPct val="114000"/>
              </a:lnSpc>
              <a:buFont typeface="Arial" panose="020B0604020202020204" pitchFamily="34" charset="0"/>
              <a:buChar char="•"/>
            </a:pPr>
            <a:r>
              <a:rPr lang="en-US" dirty="0">
                <a:latin typeface="Arial" panose="020B0604020202020204" pitchFamily="34" charset="0"/>
                <a:cs typeface="Arial" panose="020B0604020202020204" pitchFamily="34" charset="0"/>
              </a:rPr>
              <a:t>A shared pool eliminates the need to decide how much to purchase separately on each individual</a:t>
            </a:r>
          </a:p>
          <a:p>
            <a:pPr marL="342900" indent="-342900">
              <a:lnSpc>
                <a:spcPct val="114000"/>
              </a:lnSpc>
              <a:buFont typeface="Arial" panose="020B0604020202020204" pitchFamily="34" charset="0"/>
              <a:buChar char="•"/>
            </a:pPr>
            <a:r>
              <a:rPr lang="en-US" dirty="0">
                <a:latin typeface="Arial" panose="020B0604020202020204" pitchFamily="34" charset="0"/>
                <a:cs typeface="Arial" panose="020B0604020202020204" pitchFamily="34" charset="0"/>
              </a:rPr>
              <a:t>LTC benefits can be split however it makes the most sense for the couple</a:t>
            </a:r>
          </a:p>
          <a:p>
            <a:pPr marL="342900" indent="-342900">
              <a:lnSpc>
                <a:spcPct val="114000"/>
              </a:lnSpc>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a:lnSpc>
                <a:spcPct val="114000"/>
              </a:lnSpc>
            </a:pPr>
            <a:r>
              <a:rPr lang="en-US" dirty="0">
                <a:latin typeface="Arial" panose="020B0604020202020204" pitchFamily="34" charset="0"/>
                <a:cs typeface="Arial" panose="020B0604020202020204" pitchFamily="34" charset="0"/>
              </a:rPr>
              <a:t>The following are three examples of how a policy with 96 full monthly LTC benefit payments might be paid.</a:t>
            </a:r>
          </a:p>
        </p:txBody>
      </p:sp>
    </p:spTree>
    <p:extLst>
      <p:ext uri="{BB962C8B-B14F-4D97-AF65-F5344CB8AC3E}">
        <p14:creationId xmlns:p14="http://schemas.microsoft.com/office/powerpoint/2010/main" val="637151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a:extLst>
              <a:ext uri="{FF2B5EF4-FFF2-40B4-BE49-F238E27FC236}">
                <a16:creationId xmlns:a16="http://schemas.microsoft.com/office/drawing/2014/main" id="{12810F24-43DA-5D42-97A2-C9809738AF65}"/>
              </a:ext>
            </a:extLst>
          </p:cNvPr>
          <p:cNvSpPr txBox="1">
            <a:spLocks/>
          </p:cNvSpPr>
          <p:nvPr/>
        </p:nvSpPr>
        <p:spPr>
          <a:xfrm>
            <a:off x="11066926" y="6356350"/>
            <a:ext cx="824753" cy="26159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5A5B2-90EE-42EF-873A-CF5C259EFBCE}" type="slidenum">
              <a:rPr lang="en-US" smtClean="0">
                <a:solidFill>
                  <a:schemeClr val="tx1"/>
                </a:solidFill>
                <a:latin typeface="Arial" panose="020B0604020202020204" pitchFamily="34" charset="0"/>
                <a:cs typeface="Arial" panose="020B0604020202020204" pitchFamily="34" charset="0"/>
              </a:rPr>
              <a:pPr/>
              <a:t>12</a:t>
            </a:fld>
            <a:endParaRPr lang="en-US" dirty="0">
              <a:solidFill>
                <a:schemeClr val="tx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75AA9FC6-3EB3-4D4F-965F-1B556CB60D80}"/>
              </a:ext>
            </a:extLst>
          </p:cNvPr>
          <p:cNvSpPr/>
          <p:nvPr/>
        </p:nvSpPr>
        <p:spPr>
          <a:xfrm>
            <a:off x="0" y="6209286"/>
            <a:ext cx="10940350" cy="640080"/>
          </a:xfrm>
          <a:prstGeom prst="rect">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4B7018B-3EBF-3D43-98AB-5565A8502310}"/>
              </a:ext>
            </a:extLst>
          </p:cNvPr>
          <p:cNvSpPr/>
          <p:nvPr/>
        </p:nvSpPr>
        <p:spPr>
          <a:xfrm>
            <a:off x="838200" y="6487148"/>
            <a:ext cx="8691562" cy="169277"/>
          </a:xfrm>
          <a:prstGeom prst="rect">
            <a:avLst/>
          </a:prstGeom>
        </p:spPr>
        <p:txBody>
          <a:bodyPr wrap="square" lIns="0" tIns="0" rIns="0" bIns="0">
            <a:spAutoFit/>
          </a:bodyPr>
          <a:lstStyle/>
          <a:p>
            <a:r>
              <a:rPr lang="en-US" sz="1100" dirty="0">
                <a:solidFill>
                  <a:schemeClr val="bg1"/>
                </a:solidFill>
                <a:latin typeface="Arial" panose="020B0604020202020204" pitchFamily="34" charset="0"/>
                <a:cs typeface="Arial" panose="020B0604020202020204" pitchFamily="34" charset="0"/>
              </a:rPr>
              <a:t>FOR FINANCIAL PROFESSIONAL USE — NOT FOR DISTRIBUTION TO THE PUBLIC</a:t>
            </a:r>
          </a:p>
        </p:txBody>
      </p:sp>
      <p:sp>
        <p:nvSpPr>
          <p:cNvPr id="10" name="Right Triangle 9">
            <a:extLst>
              <a:ext uri="{FF2B5EF4-FFF2-40B4-BE49-F238E27FC236}">
                <a16:creationId xmlns:a16="http://schemas.microsoft.com/office/drawing/2014/main" id="{2615B2D4-3F5C-1448-B219-669E4EBFE479}"/>
              </a:ext>
              <a:ext uri="{C183D7F6-B498-43B3-948B-1728B52AA6E4}">
                <adec:decorative xmlns:adec="http://schemas.microsoft.com/office/drawing/2017/decorative" val="1"/>
              </a:ext>
            </a:extLst>
          </p:cNvPr>
          <p:cNvSpPr/>
          <p:nvPr/>
        </p:nvSpPr>
        <p:spPr>
          <a:xfrm>
            <a:off x="10940349" y="6209286"/>
            <a:ext cx="732218" cy="640080"/>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B11DFBE3-7EE4-C446-BD8F-F139BB6D0AC3}"/>
              </a:ext>
            </a:extLst>
          </p:cNvPr>
          <p:cNvSpPr txBox="1">
            <a:spLocks/>
          </p:cNvSpPr>
          <p:nvPr/>
        </p:nvSpPr>
        <p:spPr>
          <a:xfrm>
            <a:off x="838200" y="760079"/>
            <a:ext cx="4599432" cy="3877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47BB"/>
                </a:solidFill>
                <a:latin typeface="Georgia" panose="02040502050405020303" pitchFamily="18" charset="0"/>
              </a:rPr>
              <a:t>More simplicity</a:t>
            </a:r>
          </a:p>
        </p:txBody>
      </p:sp>
      <p:sp>
        <p:nvSpPr>
          <p:cNvPr id="18" name="Rectangle 17">
            <a:extLst>
              <a:ext uri="{FF2B5EF4-FFF2-40B4-BE49-F238E27FC236}">
                <a16:creationId xmlns:a16="http://schemas.microsoft.com/office/drawing/2014/main" id="{EBD33CE6-5B52-B348-9622-D6E25FB04CDF}"/>
              </a:ext>
            </a:extLst>
          </p:cNvPr>
          <p:cNvSpPr/>
          <p:nvPr/>
        </p:nvSpPr>
        <p:spPr>
          <a:xfrm>
            <a:off x="838200" y="1717229"/>
            <a:ext cx="1500411" cy="307777"/>
          </a:xfrm>
          <a:prstGeom prst="rect">
            <a:avLst/>
          </a:prstGeom>
        </p:spPr>
        <p:txBody>
          <a:bodyPr wrap="none" lIns="0" tIns="0" rIns="0" bIns="0">
            <a:spAutoFit/>
          </a:bodyPr>
          <a:lstStyle/>
          <a:p>
            <a:r>
              <a:rPr lang="en-US" sz="2000" b="1" dirty="0">
                <a:solidFill>
                  <a:srgbClr val="0047BB"/>
                </a:solidFill>
                <a:latin typeface="Arial" panose="020B0604020202020204" pitchFamily="34" charset="0"/>
                <a:cs typeface="Arial" panose="020B0604020202020204" pitchFamily="34" charset="0"/>
              </a:rPr>
              <a:t>Scenario 1:</a:t>
            </a:r>
            <a:r>
              <a:rPr lang="en-US" sz="2000" b="1" baseline="30000" dirty="0">
                <a:solidFill>
                  <a:srgbClr val="0047BB"/>
                </a:solidFill>
                <a:latin typeface="Arial" panose="020B0604020202020204" pitchFamily="34" charset="0"/>
                <a:cs typeface="Arial" panose="020B0604020202020204" pitchFamily="34" charset="0"/>
              </a:rPr>
              <a:t> </a:t>
            </a:r>
            <a:r>
              <a:rPr lang="en-US" sz="2000" b="1" dirty="0">
                <a:solidFill>
                  <a:srgbClr val="0047BB"/>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D096463D-102B-4943-9FB2-FED0351D85B6}"/>
              </a:ext>
            </a:extLst>
          </p:cNvPr>
          <p:cNvSpPr/>
          <p:nvPr/>
        </p:nvSpPr>
        <p:spPr>
          <a:xfrm>
            <a:off x="838200" y="2059589"/>
            <a:ext cx="10515600" cy="276999"/>
          </a:xfrm>
          <a:prstGeom prst="rect">
            <a:avLst/>
          </a:prstGeom>
        </p:spPr>
        <p:txBody>
          <a:bodyPr wrap="square" lIns="0" tIns="0" rIns="0" bIns="0">
            <a:spAutoFit/>
          </a:bodyPr>
          <a:lstStyle/>
          <a:p>
            <a:r>
              <a:rPr lang="en-US" dirty="0">
                <a:latin typeface="Arial" panose="020B0604020202020204" pitchFamily="34" charset="0"/>
                <a:cs typeface="Arial" panose="020B0604020202020204" pitchFamily="34" charset="0"/>
              </a:rPr>
              <a:t>Monroe uses 24 full monthly LTC benefit payments and Dolores uses the remaining coverage later.</a:t>
            </a:r>
            <a:r>
              <a:rPr lang="en-US" baseline="30000" dirty="0">
                <a:latin typeface="Arial" panose="020B0604020202020204" pitchFamily="34" charset="0"/>
                <a:cs typeface="Arial" panose="020B0604020202020204" pitchFamily="34" charset="0"/>
              </a:rPr>
              <a:t>1</a:t>
            </a:r>
            <a:endParaRPr lang="en-US" baseline="30000" dirty="0">
              <a:effectLst/>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8ABFF05E-21D7-9E41-9BE0-9E2981949346}"/>
              </a:ext>
            </a:extLst>
          </p:cNvPr>
          <p:cNvSpPr txBox="1"/>
          <p:nvPr/>
        </p:nvSpPr>
        <p:spPr>
          <a:xfrm>
            <a:off x="838200" y="5877846"/>
            <a:ext cx="10515600" cy="138499"/>
          </a:xfrm>
          <a:prstGeom prst="rect">
            <a:avLst/>
          </a:prstGeom>
          <a:noFill/>
        </p:spPr>
        <p:txBody>
          <a:bodyPr wrap="square" lIns="0" tIns="0" bIns="0" rtlCol="0">
            <a:spAutoFit/>
          </a:bodyPr>
          <a:lstStyle/>
          <a:p>
            <a:r>
              <a:rPr lang="en-US" sz="900" baseline="30000" dirty="0">
                <a:latin typeface="Arial" panose="020B0604020202020204" pitchFamily="34" charset="0"/>
                <a:cs typeface="Arial" panose="020B0604020202020204" pitchFamily="34" charset="0"/>
              </a:rPr>
              <a:t>1</a:t>
            </a:r>
            <a:r>
              <a:rPr lang="en-US" sz="900" dirty="0">
                <a:latin typeface="Arial" panose="020B0604020202020204" pitchFamily="34" charset="0"/>
                <a:cs typeface="Arial" panose="020B0604020202020204" pitchFamily="34" charset="0"/>
              </a:rPr>
              <a:t> These are hypothetical scenarios. They assume the insureds continue to be eligible for the long-term care benefit payment until they've used the entire benefit pool.</a:t>
            </a:r>
          </a:p>
        </p:txBody>
      </p:sp>
      <p:pic>
        <p:nvPicPr>
          <p:cNvPr id="5" name="Picture 4" descr="Chart&#10;&#10;Description automatically generated with medium confidence">
            <a:extLst>
              <a:ext uri="{FF2B5EF4-FFF2-40B4-BE49-F238E27FC236}">
                <a16:creationId xmlns:a16="http://schemas.microsoft.com/office/drawing/2014/main" id="{A919386C-3AD9-B2CB-DCDD-CB79F487DC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745061"/>
            <a:ext cx="10216310" cy="2726773"/>
          </a:xfrm>
          <a:prstGeom prst="rect">
            <a:avLst/>
          </a:prstGeom>
        </p:spPr>
      </p:pic>
    </p:spTree>
    <p:extLst>
      <p:ext uri="{BB962C8B-B14F-4D97-AF65-F5344CB8AC3E}">
        <p14:creationId xmlns:p14="http://schemas.microsoft.com/office/powerpoint/2010/main" val="1619547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a:extLst>
              <a:ext uri="{FF2B5EF4-FFF2-40B4-BE49-F238E27FC236}">
                <a16:creationId xmlns:a16="http://schemas.microsoft.com/office/drawing/2014/main" id="{12810F24-43DA-5D42-97A2-C9809738AF65}"/>
              </a:ext>
            </a:extLst>
          </p:cNvPr>
          <p:cNvSpPr txBox="1">
            <a:spLocks/>
          </p:cNvSpPr>
          <p:nvPr/>
        </p:nvSpPr>
        <p:spPr>
          <a:xfrm>
            <a:off x="11066926" y="6356350"/>
            <a:ext cx="824753" cy="26159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5A5B2-90EE-42EF-873A-CF5C259EFBCE}" type="slidenum">
              <a:rPr lang="en-US" smtClean="0">
                <a:solidFill>
                  <a:schemeClr val="tx1"/>
                </a:solidFill>
                <a:latin typeface="Arial" panose="020B0604020202020204" pitchFamily="34" charset="0"/>
                <a:cs typeface="Arial" panose="020B0604020202020204" pitchFamily="34" charset="0"/>
              </a:rPr>
              <a:pPr/>
              <a:t>13</a:t>
            </a:fld>
            <a:endParaRPr lang="en-US" dirty="0">
              <a:solidFill>
                <a:schemeClr val="tx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75AA9FC6-3EB3-4D4F-965F-1B556CB60D80}"/>
              </a:ext>
            </a:extLst>
          </p:cNvPr>
          <p:cNvSpPr/>
          <p:nvPr/>
        </p:nvSpPr>
        <p:spPr>
          <a:xfrm>
            <a:off x="0" y="6209286"/>
            <a:ext cx="10940350" cy="640080"/>
          </a:xfrm>
          <a:prstGeom prst="rect">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4B7018B-3EBF-3D43-98AB-5565A8502310}"/>
              </a:ext>
            </a:extLst>
          </p:cNvPr>
          <p:cNvSpPr/>
          <p:nvPr/>
        </p:nvSpPr>
        <p:spPr>
          <a:xfrm>
            <a:off x="838200" y="6487148"/>
            <a:ext cx="8691562" cy="169277"/>
          </a:xfrm>
          <a:prstGeom prst="rect">
            <a:avLst/>
          </a:prstGeom>
        </p:spPr>
        <p:txBody>
          <a:bodyPr wrap="square" lIns="0" tIns="0" rIns="0" bIns="0">
            <a:spAutoFit/>
          </a:bodyPr>
          <a:lstStyle/>
          <a:p>
            <a:r>
              <a:rPr lang="en-US" sz="1100" dirty="0">
                <a:solidFill>
                  <a:schemeClr val="bg1"/>
                </a:solidFill>
                <a:latin typeface="Arial" panose="020B0604020202020204" pitchFamily="34" charset="0"/>
                <a:cs typeface="Arial" panose="020B0604020202020204" pitchFamily="34" charset="0"/>
              </a:rPr>
              <a:t>FOR FINANCIAL PROFESSIONAL USE — NOT FOR DISTRIBUTION TO THE PUBLIC</a:t>
            </a:r>
          </a:p>
        </p:txBody>
      </p:sp>
      <p:sp>
        <p:nvSpPr>
          <p:cNvPr id="10" name="Right Triangle 9">
            <a:extLst>
              <a:ext uri="{FF2B5EF4-FFF2-40B4-BE49-F238E27FC236}">
                <a16:creationId xmlns:a16="http://schemas.microsoft.com/office/drawing/2014/main" id="{2615B2D4-3F5C-1448-B219-669E4EBFE479}"/>
              </a:ext>
              <a:ext uri="{C183D7F6-B498-43B3-948B-1728B52AA6E4}">
                <adec:decorative xmlns:adec="http://schemas.microsoft.com/office/drawing/2017/decorative" val="1"/>
              </a:ext>
            </a:extLst>
          </p:cNvPr>
          <p:cNvSpPr/>
          <p:nvPr/>
        </p:nvSpPr>
        <p:spPr>
          <a:xfrm>
            <a:off x="10940349" y="6209286"/>
            <a:ext cx="732218" cy="640080"/>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B11DFBE3-7EE4-C446-BD8F-F139BB6D0AC3}"/>
              </a:ext>
            </a:extLst>
          </p:cNvPr>
          <p:cNvSpPr txBox="1">
            <a:spLocks/>
          </p:cNvSpPr>
          <p:nvPr/>
        </p:nvSpPr>
        <p:spPr>
          <a:xfrm>
            <a:off x="838200" y="760079"/>
            <a:ext cx="4599432" cy="3877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47BB"/>
                </a:solidFill>
                <a:latin typeface="Georgia" panose="02040502050405020303" pitchFamily="18" charset="0"/>
              </a:rPr>
              <a:t>More simplicity</a:t>
            </a:r>
          </a:p>
        </p:txBody>
      </p:sp>
      <p:sp>
        <p:nvSpPr>
          <p:cNvPr id="15" name="Rectangle 14">
            <a:extLst>
              <a:ext uri="{FF2B5EF4-FFF2-40B4-BE49-F238E27FC236}">
                <a16:creationId xmlns:a16="http://schemas.microsoft.com/office/drawing/2014/main" id="{B6B369A0-4318-3B43-9642-F11CFB8D3D15}"/>
              </a:ext>
            </a:extLst>
          </p:cNvPr>
          <p:cNvSpPr/>
          <p:nvPr/>
        </p:nvSpPr>
        <p:spPr>
          <a:xfrm>
            <a:off x="838200" y="1717229"/>
            <a:ext cx="1500411" cy="307777"/>
          </a:xfrm>
          <a:prstGeom prst="rect">
            <a:avLst/>
          </a:prstGeom>
        </p:spPr>
        <p:txBody>
          <a:bodyPr wrap="none" lIns="0" tIns="0" rIns="0" bIns="0">
            <a:spAutoFit/>
          </a:bodyPr>
          <a:lstStyle/>
          <a:p>
            <a:r>
              <a:rPr lang="en-US" sz="2000" b="1" dirty="0">
                <a:solidFill>
                  <a:srgbClr val="0047BB"/>
                </a:solidFill>
                <a:latin typeface="Arial" panose="020B0604020202020204" pitchFamily="34" charset="0"/>
                <a:cs typeface="Arial" panose="020B0604020202020204" pitchFamily="34" charset="0"/>
              </a:rPr>
              <a:t>Scenario 2:</a:t>
            </a:r>
            <a:r>
              <a:rPr lang="en-US" sz="2000" b="1" baseline="30000" dirty="0">
                <a:solidFill>
                  <a:srgbClr val="0047BB"/>
                </a:solidFill>
                <a:latin typeface="Arial" panose="020B0604020202020204" pitchFamily="34" charset="0"/>
                <a:cs typeface="Arial" panose="020B0604020202020204" pitchFamily="34" charset="0"/>
              </a:rPr>
              <a:t> </a:t>
            </a:r>
            <a:r>
              <a:rPr lang="en-US" sz="2000" b="1" dirty="0">
                <a:solidFill>
                  <a:srgbClr val="0047BB"/>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ACAEB1C6-8536-BA46-BFC9-FF91F45D736F}"/>
              </a:ext>
            </a:extLst>
          </p:cNvPr>
          <p:cNvSpPr/>
          <p:nvPr/>
        </p:nvSpPr>
        <p:spPr>
          <a:xfrm>
            <a:off x="838199" y="2059589"/>
            <a:ext cx="11053479" cy="276999"/>
          </a:xfrm>
          <a:prstGeom prst="rect">
            <a:avLst/>
          </a:prstGeom>
        </p:spPr>
        <p:txBody>
          <a:bodyPr wrap="square" lIns="0" tIns="0" rIns="0" bIns="0">
            <a:spAutoFit/>
          </a:bodyPr>
          <a:lstStyle/>
          <a:p>
            <a:r>
              <a:rPr lang="en-US" dirty="0">
                <a:latin typeface="Arial" panose="020B0604020202020204" pitchFamily="34" charset="0"/>
                <a:cs typeface="Arial" panose="020B0604020202020204" pitchFamily="34" charset="0"/>
              </a:rPr>
              <a:t>Steven uses 42 full monthly LTC benefit payments and Michael uses 54 during an overlapping time period.</a:t>
            </a:r>
            <a:r>
              <a:rPr lang="en-US" baseline="30000" dirty="0">
                <a:latin typeface="Arial" panose="020B0604020202020204" pitchFamily="34" charset="0"/>
                <a:cs typeface="Arial" panose="020B0604020202020204" pitchFamily="34" charset="0"/>
              </a:rPr>
              <a:t>1</a:t>
            </a:r>
            <a:endParaRPr lang="en-US" baseline="30000" dirty="0">
              <a:effectLst/>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0FE2D9AB-5307-784D-810D-100C5BE1248F}"/>
              </a:ext>
            </a:extLst>
          </p:cNvPr>
          <p:cNvSpPr txBox="1"/>
          <p:nvPr/>
        </p:nvSpPr>
        <p:spPr>
          <a:xfrm>
            <a:off x="838200" y="5877846"/>
            <a:ext cx="10515600" cy="138499"/>
          </a:xfrm>
          <a:prstGeom prst="rect">
            <a:avLst/>
          </a:prstGeom>
          <a:noFill/>
        </p:spPr>
        <p:txBody>
          <a:bodyPr wrap="square" lIns="0" tIns="0" bIns="0" rtlCol="0">
            <a:spAutoFit/>
          </a:bodyPr>
          <a:lstStyle/>
          <a:p>
            <a:r>
              <a:rPr lang="en-US" sz="900" baseline="30000" dirty="0">
                <a:latin typeface="Arial" panose="020B0604020202020204" pitchFamily="34" charset="0"/>
                <a:cs typeface="Arial" panose="020B0604020202020204" pitchFamily="34" charset="0"/>
              </a:rPr>
              <a:t>1</a:t>
            </a:r>
            <a:r>
              <a:rPr lang="en-US" sz="900" dirty="0">
                <a:latin typeface="Arial" panose="020B0604020202020204" pitchFamily="34" charset="0"/>
                <a:cs typeface="Arial" panose="020B0604020202020204" pitchFamily="34" charset="0"/>
              </a:rPr>
              <a:t> These are hypothetical scenarios. They assume the insureds continue to be eligible for the long-term care benefit payment until they've used the entire benefit pool.</a:t>
            </a:r>
          </a:p>
        </p:txBody>
      </p:sp>
      <p:pic>
        <p:nvPicPr>
          <p:cNvPr id="14" name="Picture 13">
            <a:extLst>
              <a:ext uri="{FF2B5EF4-FFF2-40B4-BE49-F238E27FC236}">
                <a16:creationId xmlns:a16="http://schemas.microsoft.com/office/drawing/2014/main" id="{022D010E-02DB-8D44-22F7-931EAC126B2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38200" y="2745061"/>
            <a:ext cx="10216309" cy="2726773"/>
          </a:xfrm>
          <a:prstGeom prst="rect">
            <a:avLst/>
          </a:prstGeom>
        </p:spPr>
      </p:pic>
    </p:spTree>
    <p:extLst>
      <p:ext uri="{BB962C8B-B14F-4D97-AF65-F5344CB8AC3E}">
        <p14:creationId xmlns:p14="http://schemas.microsoft.com/office/powerpoint/2010/main" val="3882350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a:extLst>
              <a:ext uri="{FF2B5EF4-FFF2-40B4-BE49-F238E27FC236}">
                <a16:creationId xmlns:a16="http://schemas.microsoft.com/office/drawing/2014/main" id="{12810F24-43DA-5D42-97A2-C9809738AF65}"/>
              </a:ext>
            </a:extLst>
          </p:cNvPr>
          <p:cNvSpPr txBox="1">
            <a:spLocks/>
          </p:cNvSpPr>
          <p:nvPr/>
        </p:nvSpPr>
        <p:spPr>
          <a:xfrm>
            <a:off x="11066926" y="6356350"/>
            <a:ext cx="824753" cy="26159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5A5B2-90EE-42EF-873A-CF5C259EFBCE}" type="slidenum">
              <a:rPr lang="en-US" smtClean="0">
                <a:solidFill>
                  <a:schemeClr val="tx1"/>
                </a:solidFill>
                <a:latin typeface="Arial" panose="020B0604020202020204" pitchFamily="34" charset="0"/>
                <a:cs typeface="Arial" panose="020B0604020202020204" pitchFamily="34" charset="0"/>
              </a:rPr>
              <a:pPr/>
              <a:t>14</a:t>
            </a:fld>
            <a:endParaRPr lang="en-US" dirty="0">
              <a:solidFill>
                <a:schemeClr val="tx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CDFBF3D-5BA1-5540-AC4A-10F016864EE6}"/>
              </a:ext>
            </a:extLst>
          </p:cNvPr>
          <p:cNvSpPr txBox="1"/>
          <p:nvPr/>
        </p:nvSpPr>
        <p:spPr>
          <a:xfrm>
            <a:off x="838200" y="5877846"/>
            <a:ext cx="10515600" cy="138499"/>
          </a:xfrm>
          <a:prstGeom prst="rect">
            <a:avLst/>
          </a:prstGeom>
          <a:noFill/>
        </p:spPr>
        <p:txBody>
          <a:bodyPr wrap="square" lIns="0" tIns="0" bIns="0" rtlCol="0">
            <a:spAutoFit/>
          </a:bodyPr>
          <a:lstStyle/>
          <a:p>
            <a:r>
              <a:rPr lang="en-US" sz="900" baseline="30000" dirty="0">
                <a:latin typeface="Arial" panose="020B0604020202020204" pitchFamily="34" charset="0"/>
                <a:cs typeface="Arial" panose="020B0604020202020204" pitchFamily="34" charset="0"/>
              </a:rPr>
              <a:t>1</a:t>
            </a:r>
            <a:r>
              <a:rPr lang="en-US" sz="900" dirty="0">
                <a:latin typeface="Arial" panose="020B0604020202020204" pitchFamily="34" charset="0"/>
                <a:cs typeface="Arial" panose="020B0604020202020204" pitchFamily="34" charset="0"/>
              </a:rPr>
              <a:t> These are hypothetical scenarios. They assume the insureds continue to be eligible for the long-term care benefit payment until they've used the entire benefit pool.</a:t>
            </a:r>
          </a:p>
        </p:txBody>
      </p:sp>
      <p:sp>
        <p:nvSpPr>
          <p:cNvPr id="8" name="Rectangle 7">
            <a:extLst>
              <a:ext uri="{FF2B5EF4-FFF2-40B4-BE49-F238E27FC236}">
                <a16:creationId xmlns:a16="http://schemas.microsoft.com/office/drawing/2014/main" id="{75AA9FC6-3EB3-4D4F-965F-1B556CB60D80}"/>
              </a:ext>
            </a:extLst>
          </p:cNvPr>
          <p:cNvSpPr/>
          <p:nvPr/>
        </p:nvSpPr>
        <p:spPr>
          <a:xfrm>
            <a:off x="0" y="6209286"/>
            <a:ext cx="10940350" cy="640080"/>
          </a:xfrm>
          <a:prstGeom prst="rect">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4B7018B-3EBF-3D43-98AB-5565A8502310}"/>
              </a:ext>
            </a:extLst>
          </p:cNvPr>
          <p:cNvSpPr/>
          <p:nvPr/>
        </p:nvSpPr>
        <p:spPr>
          <a:xfrm>
            <a:off x="838200" y="6487148"/>
            <a:ext cx="8691562" cy="169277"/>
          </a:xfrm>
          <a:prstGeom prst="rect">
            <a:avLst/>
          </a:prstGeom>
        </p:spPr>
        <p:txBody>
          <a:bodyPr wrap="square" lIns="0" tIns="0" rIns="0" bIns="0">
            <a:spAutoFit/>
          </a:bodyPr>
          <a:lstStyle/>
          <a:p>
            <a:r>
              <a:rPr lang="en-US" sz="1100" dirty="0">
                <a:solidFill>
                  <a:schemeClr val="bg1"/>
                </a:solidFill>
                <a:latin typeface="Arial" panose="020B0604020202020204" pitchFamily="34" charset="0"/>
                <a:cs typeface="Arial" panose="020B0604020202020204" pitchFamily="34" charset="0"/>
              </a:rPr>
              <a:t>FOR FINANCIAL PROFESSIONAL USE — NOT FOR DISTRIBUTION TO THE PUBLIC</a:t>
            </a:r>
          </a:p>
        </p:txBody>
      </p:sp>
      <p:sp>
        <p:nvSpPr>
          <p:cNvPr id="10" name="Right Triangle 9">
            <a:extLst>
              <a:ext uri="{FF2B5EF4-FFF2-40B4-BE49-F238E27FC236}">
                <a16:creationId xmlns:a16="http://schemas.microsoft.com/office/drawing/2014/main" id="{2615B2D4-3F5C-1448-B219-669E4EBFE479}"/>
              </a:ext>
              <a:ext uri="{C183D7F6-B498-43B3-948B-1728B52AA6E4}">
                <adec:decorative xmlns:adec="http://schemas.microsoft.com/office/drawing/2017/decorative" val="1"/>
              </a:ext>
            </a:extLst>
          </p:cNvPr>
          <p:cNvSpPr/>
          <p:nvPr/>
        </p:nvSpPr>
        <p:spPr>
          <a:xfrm>
            <a:off x="10940349" y="6209286"/>
            <a:ext cx="732218" cy="640080"/>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B11DFBE3-7EE4-C446-BD8F-F139BB6D0AC3}"/>
              </a:ext>
            </a:extLst>
          </p:cNvPr>
          <p:cNvSpPr txBox="1">
            <a:spLocks/>
          </p:cNvSpPr>
          <p:nvPr/>
        </p:nvSpPr>
        <p:spPr>
          <a:xfrm>
            <a:off x="838200" y="760079"/>
            <a:ext cx="4599432" cy="3877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47BB"/>
                </a:solidFill>
                <a:latin typeface="Georgia" panose="02040502050405020303" pitchFamily="18" charset="0"/>
              </a:rPr>
              <a:t>More simplicity</a:t>
            </a:r>
          </a:p>
        </p:txBody>
      </p:sp>
      <p:sp>
        <p:nvSpPr>
          <p:cNvPr id="18" name="Rectangle 17">
            <a:extLst>
              <a:ext uri="{FF2B5EF4-FFF2-40B4-BE49-F238E27FC236}">
                <a16:creationId xmlns:a16="http://schemas.microsoft.com/office/drawing/2014/main" id="{A936DAC2-D8D7-8E45-953F-8A8E51895C7E}"/>
              </a:ext>
            </a:extLst>
          </p:cNvPr>
          <p:cNvSpPr/>
          <p:nvPr/>
        </p:nvSpPr>
        <p:spPr>
          <a:xfrm>
            <a:off x="838200" y="1717229"/>
            <a:ext cx="1381789" cy="307777"/>
          </a:xfrm>
          <a:prstGeom prst="rect">
            <a:avLst/>
          </a:prstGeom>
        </p:spPr>
        <p:txBody>
          <a:bodyPr wrap="none" lIns="0" tIns="0" rIns="0" bIns="0">
            <a:spAutoFit/>
          </a:bodyPr>
          <a:lstStyle/>
          <a:p>
            <a:r>
              <a:rPr lang="en-US" sz="2000" b="1" dirty="0">
                <a:solidFill>
                  <a:srgbClr val="0047BB"/>
                </a:solidFill>
                <a:latin typeface="Arial" panose="020B0604020202020204" pitchFamily="34" charset="0"/>
                <a:cs typeface="Arial" panose="020B0604020202020204" pitchFamily="34" charset="0"/>
              </a:rPr>
              <a:t>Scenario 3:</a:t>
            </a:r>
          </a:p>
        </p:txBody>
      </p:sp>
      <p:sp>
        <p:nvSpPr>
          <p:cNvPr id="19" name="Rectangle 18">
            <a:extLst>
              <a:ext uri="{FF2B5EF4-FFF2-40B4-BE49-F238E27FC236}">
                <a16:creationId xmlns:a16="http://schemas.microsoft.com/office/drawing/2014/main" id="{B6D1A095-FA96-954D-9391-8A1E78AECDB8}"/>
              </a:ext>
            </a:extLst>
          </p:cNvPr>
          <p:cNvSpPr/>
          <p:nvPr/>
        </p:nvSpPr>
        <p:spPr>
          <a:xfrm>
            <a:off x="838200" y="2059588"/>
            <a:ext cx="9745134" cy="553998"/>
          </a:xfrm>
          <a:prstGeom prst="rect">
            <a:avLst/>
          </a:prstGeom>
        </p:spPr>
        <p:txBody>
          <a:bodyPr wrap="square" lIns="0" tIns="0" rIns="0" bIns="0">
            <a:spAutoFit/>
          </a:bodyPr>
          <a:lstStyle/>
          <a:p>
            <a:r>
              <a:rPr lang="en-US" dirty="0">
                <a:latin typeface="Arial" panose="020B0604020202020204" pitchFamily="34" charset="0"/>
                <a:cs typeface="Arial" panose="020B0604020202020204" pitchFamily="34" charset="0"/>
              </a:rPr>
              <a:t>John uses all 96 full monthly LTC benefit payments, meaning that no LTC benefit payments remain for Lori.</a:t>
            </a:r>
            <a:r>
              <a:rPr lang="en-US" baseline="30000" dirty="0">
                <a:latin typeface="Arial" panose="020B0604020202020204" pitchFamily="34" charset="0"/>
                <a:cs typeface="Arial" panose="020B0604020202020204" pitchFamily="34" charset="0"/>
              </a:rPr>
              <a:t>1</a:t>
            </a:r>
            <a:endParaRPr lang="en-US" baseline="30000" dirty="0">
              <a:effectLst/>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C1A6CB65-CBDD-F148-5630-A498ECF1C2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38200" y="2772771"/>
            <a:ext cx="10216309" cy="2726773"/>
          </a:xfrm>
          <a:prstGeom prst="rect">
            <a:avLst/>
          </a:prstGeom>
        </p:spPr>
      </p:pic>
    </p:spTree>
    <p:extLst>
      <p:ext uri="{BB962C8B-B14F-4D97-AF65-F5344CB8AC3E}">
        <p14:creationId xmlns:p14="http://schemas.microsoft.com/office/powerpoint/2010/main" val="208706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7473F3-4FF2-44BA-978B-6D3C68AF6F19}"/>
              </a:ext>
            </a:extLst>
          </p:cNvPr>
          <p:cNvSpPr>
            <a:spLocks noGrp="1"/>
          </p:cNvSpPr>
          <p:nvPr>
            <p:ph idx="1"/>
          </p:nvPr>
        </p:nvSpPr>
        <p:spPr>
          <a:xfrm>
            <a:off x="1614240" y="1691945"/>
            <a:ext cx="9452686" cy="2597506"/>
          </a:xfrm>
        </p:spPr>
        <p:txBody>
          <a:bodyPr wrap="square" lIns="0" tIns="0" rIns="0" bIns="0">
            <a:spAutoFit/>
          </a:bodyPr>
          <a:lstStyle/>
          <a:p>
            <a:pPr marL="0" indent="0">
              <a:lnSpc>
                <a:spcPct val="200000"/>
              </a:lnSpc>
              <a:spcBef>
                <a:spcPts val="0"/>
              </a:spcBef>
              <a:spcAft>
                <a:spcPts val="600"/>
              </a:spcAft>
              <a:buNone/>
            </a:pPr>
            <a:r>
              <a:rPr lang="en-US" sz="2000" dirty="0">
                <a:latin typeface="Arial" panose="020B0604020202020204" pitchFamily="34" charset="0"/>
                <a:cs typeface="Arial" panose="020B0604020202020204" pitchFamily="34" charset="0"/>
              </a:rPr>
              <a:t>Guaranteed premium </a:t>
            </a:r>
          </a:p>
          <a:p>
            <a:pPr marL="0" indent="0">
              <a:lnSpc>
                <a:spcPct val="200000"/>
              </a:lnSpc>
              <a:spcBef>
                <a:spcPts val="0"/>
              </a:spcBef>
              <a:spcAft>
                <a:spcPts val="600"/>
              </a:spcAft>
              <a:buNone/>
            </a:pPr>
            <a:r>
              <a:rPr lang="en-US" sz="2000" dirty="0">
                <a:latin typeface="Arial" panose="020B0604020202020204" pitchFamily="34" charset="0"/>
                <a:cs typeface="Arial" panose="020B0604020202020204" pitchFamily="34" charset="0"/>
              </a:rPr>
              <a:t>Guaranteed long-term care benefit</a:t>
            </a:r>
            <a:r>
              <a:rPr lang="en-US" sz="2000" baseline="30000" dirty="0">
                <a:latin typeface="Arial" panose="020B0604020202020204" pitchFamily="34" charset="0"/>
                <a:cs typeface="Arial" panose="020B0604020202020204" pitchFamily="34" charset="0"/>
              </a:rPr>
              <a:t>1</a:t>
            </a:r>
            <a:r>
              <a:rPr lang="en-US" sz="2000" dirty="0">
                <a:latin typeface="Arial" panose="020B0604020202020204" pitchFamily="34" charset="0"/>
                <a:cs typeface="Arial" panose="020B0604020202020204" pitchFamily="34" charset="0"/>
              </a:rPr>
              <a:t> </a:t>
            </a:r>
          </a:p>
          <a:p>
            <a:pPr marL="0" indent="0">
              <a:lnSpc>
                <a:spcPct val="200000"/>
              </a:lnSpc>
              <a:spcBef>
                <a:spcPts val="0"/>
              </a:spcBef>
              <a:spcAft>
                <a:spcPts val="600"/>
              </a:spcAft>
              <a:buNone/>
            </a:pPr>
            <a:r>
              <a:rPr lang="en-US" sz="2000" dirty="0">
                <a:latin typeface="Arial" panose="020B0604020202020204" pitchFamily="34" charset="0"/>
                <a:cs typeface="Arial" panose="020B0604020202020204" pitchFamily="34" charset="0"/>
              </a:rPr>
              <a:t>Guaranteed death benefit</a:t>
            </a:r>
            <a:r>
              <a:rPr lang="en-US" sz="2000" baseline="30000" dirty="0">
                <a:latin typeface="Arial" panose="020B0604020202020204" pitchFamily="34" charset="0"/>
                <a:cs typeface="Arial" panose="020B0604020202020204" pitchFamily="34" charset="0"/>
              </a:rPr>
              <a:t>1</a:t>
            </a:r>
            <a:r>
              <a:rPr lang="en-US" sz="2000" dirty="0">
                <a:latin typeface="Arial" panose="020B0604020202020204" pitchFamily="34" charset="0"/>
                <a:cs typeface="Arial" panose="020B0604020202020204" pitchFamily="34" charset="0"/>
              </a:rPr>
              <a:t> </a:t>
            </a:r>
          </a:p>
          <a:p>
            <a:pPr marL="0" indent="0">
              <a:lnSpc>
                <a:spcPct val="200000"/>
              </a:lnSpc>
              <a:spcBef>
                <a:spcPts val="0"/>
              </a:spcBef>
              <a:spcAft>
                <a:spcPts val="600"/>
              </a:spcAft>
              <a:buNone/>
            </a:pPr>
            <a:r>
              <a:rPr lang="en-US" sz="2000" dirty="0">
                <a:latin typeface="Arial" panose="020B0604020202020204" pitchFamily="34" charset="0"/>
                <a:cs typeface="Arial" panose="020B0604020202020204" pitchFamily="34" charset="0"/>
              </a:rPr>
              <a:t>Guaranteed accumulated LTC benefits if premium payments ever stop</a:t>
            </a:r>
            <a:r>
              <a:rPr lang="en-US" sz="2000" baseline="30000" dirty="0">
                <a:latin typeface="Arial" panose="020B0604020202020204" pitchFamily="34" charset="0"/>
                <a:cs typeface="Arial" panose="020B0604020202020204" pitchFamily="34" charset="0"/>
              </a:rPr>
              <a:t>1,2</a:t>
            </a:r>
          </a:p>
        </p:txBody>
      </p:sp>
      <p:sp>
        <p:nvSpPr>
          <p:cNvPr id="6" name="Slide Number Placeholder 6">
            <a:extLst>
              <a:ext uri="{FF2B5EF4-FFF2-40B4-BE49-F238E27FC236}">
                <a16:creationId xmlns:a16="http://schemas.microsoft.com/office/drawing/2014/main" id="{EFFD6E0B-9370-0F45-A0D0-26F05156E0BC}"/>
              </a:ext>
            </a:extLst>
          </p:cNvPr>
          <p:cNvSpPr txBox="1">
            <a:spLocks/>
          </p:cNvSpPr>
          <p:nvPr/>
        </p:nvSpPr>
        <p:spPr>
          <a:xfrm>
            <a:off x="11066926" y="6356350"/>
            <a:ext cx="824753" cy="26159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5A5B2-90EE-42EF-873A-CF5C259EFBCE}" type="slidenum">
              <a:rPr lang="en-US" smtClean="0">
                <a:solidFill>
                  <a:schemeClr val="tx1"/>
                </a:solidFill>
                <a:latin typeface="Arial" panose="020B0604020202020204" pitchFamily="34" charset="0"/>
                <a:cs typeface="Arial" panose="020B0604020202020204" pitchFamily="34" charset="0"/>
              </a:rPr>
              <a:pPr/>
              <a:t>15</a:t>
            </a:fld>
            <a:endParaRPr lang="en-US" dirty="0">
              <a:solidFill>
                <a:schemeClr val="tx1"/>
              </a:solidFill>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D9CAA763-3989-3044-B053-6F5E4B900CFB}"/>
              </a:ext>
            </a:extLst>
          </p:cNvPr>
          <p:cNvSpPr txBox="1">
            <a:spLocks/>
          </p:cNvSpPr>
          <p:nvPr/>
        </p:nvSpPr>
        <p:spPr>
          <a:xfrm>
            <a:off x="11066926" y="6356350"/>
            <a:ext cx="824753" cy="26159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5A5B2-90EE-42EF-873A-CF5C259EFBCE}" type="slidenum">
              <a:rPr lang="en-US" smtClean="0">
                <a:solidFill>
                  <a:schemeClr val="tx1"/>
                </a:solidFill>
                <a:latin typeface="Arial" panose="020B0604020202020204" pitchFamily="34" charset="0"/>
                <a:cs typeface="Arial" panose="020B0604020202020204" pitchFamily="34" charset="0"/>
              </a:rPr>
              <a:pPr/>
              <a:t>15</a:t>
            </a:fld>
            <a:endParaRPr lang="en-US" dirty="0">
              <a:solidFill>
                <a:schemeClr val="tx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A8A99A50-24AD-104B-931E-34681CB055B0}"/>
              </a:ext>
            </a:extLst>
          </p:cNvPr>
          <p:cNvSpPr/>
          <p:nvPr/>
        </p:nvSpPr>
        <p:spPr>
          <a:xfrm>
            <a:off x="0" y="6209286"/>
            <a:ext cx="10940350" cy="640080"/>
          </a:xfrm>
          <a:prstGeom prst="rect">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0665FC5-AF7B-4547-956B-623D481C9FD9}"/>
              </a:ext>
            </a:extLst>
          </p:cNvPr>
          <p:cNvSpPr/>
          <p:nvPr/>
        </p:nvSpPr>
        <p:spPr>
          <a:xfrm>
            <a:off x="838200" y="6487148"/>
            <a:ext cx="8691562" cy="169277"/>
          </a:xfrm>
          <a:prstGeom prst="rect">
            <a:avLst/>
          </a:prstGeom>
        </p:spPr>
        <p:txBody>
          <a:bodyPr wrap="square" lIns="0" tIns="0" rIns="0" bIns="0">
            <a:spAutoFit/>
          </a:bodyPr>
          <a:lstStyle/>
          <a:p>
            <a:r>
              <a:rPr lang="en-US" sz="1100" dirty="0">
                <a:solidFill>
                  <a:schemeClr val="bg1"/>
                </a:solidFill>
                <a:latin typeface="Arial" panose="020B0604020202020204" pitchFamily="34" charset="0"/>
                <a:cs typeface="Arial" panose="020B0604020202020204" pitchFamily="34" charset="0"/>
              </a:rPr>
              <a:t>FOR FINANCIAL PROFESSIONAL USE — NOT FOR DISTRIBUTION TO THE PUBLIC</a:t>
            </a:r>
          </a:p>
        </p:txBody>
      </p:sp>
      <p:sp>
        <p:nvSpPr>
          <p:cNvPr id="10" name="Right Triangle 9">
            <a:extLst>
              <a:ext uri="{FF2B5EF4-FFF2-40B4-BE49-F238E27FC236}">
                <a16:creationId xmlns:a16="http://schemas.microsoft.com/office/drawing/2014/main" id="{93F58D44-0881-DF45-B3F0-B293E3B122C6}"/>
              </a:ext>
              <a:ext uri="{C183D7F6-B498-43B3-948B-1728B52AA6E4}">
                <adec:decorative xmlns:adec="http://schemas.microsoft.com/office/drawing/2017/decorative" val="1"/>
              </a:ext>
            </a:extLst>
          </p:cNvPr>
          <p:cNvSpPr/>
          <p:nvPr/>
        </p:nvSpPr>
        <p:spPr>
          <a:xfrm>
            <a:off x="10940349" y="6209286"/>
            <a:ext cx="732218" cy="640080"/>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D9B4A91D-2E13-3444-9E1A-C8D28D426F25}"/>
              </a:ext>
            </a:extLst>
          </p:cNvPr>
          <p:cNvSpPr txBox="1">
            <a:spLocks/>
          </p:cNvSpPr>
          <p:nvPr/>
        </p:nvSpPr>
        <p:spPr>
          <a:xfrm>
            <a:off x="838199" y="686100"/>
            <a:ext cx="8062913" cy="6093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47BB"/>
                </a:solidFill>
                <a:latin typeface="Georgia" panose="02040502050405020303" pitchFamily="18" charset="0"/>
              </a:rPr>
              <a:t>More predictability</a:t>
            </a:r>
          </a:p>
        </p:txBody>
      </p:sp>
      <p:pic>
        <p:nvPicPr>
          <p:cNvPr id="12" name="Picture 11">
            <a:extLst>
              <a:ext uri="{FF2B5EF4-FFF2-40B4-BE49-F238E27FC236}">
                <a16:creationId xmlns:a16="http://schemas.microsoft.com/office/drawing/2014/main" id="{F94DD34E-4EE4-7146-9CE9-C1FB02C4FC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66132" y="1754504"/>
            <a:ext cx="545818" cy="545818"/>
          </a:xfrm>
          <a:prstGeom prst="rect">
            <a:avLst/>
          </a:prstGeom>
        </p:spPr>
      </p:pic>
      <p:pic>
        <p:nvPicPr>
          <p:cNvPr id="14" name="Picture 11">
            <a:extLst>
              <a:ext uri="{FF2B5EF4-FFF2-40B4-BE49-F238E27FC236}">
                <a16:creationId xmlns:a16="http://schemas.microsoft.com/office/drawing/2014/main" id="{015A2A36-80F4-5D43-9526-7F64443C03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66132" y="2445810"/>
            <a:ext cx="545818" cy="545818"/>
          </a:xfrm>
          <a:prstGeom prst="rect">
            <a:avLst/>
          </a:prstGeom>
        </p:spPr>
      </p:pic>
      <p:pic>
        <p:nvPicPr>
          <p:cNvPr id="15" name="Picture 11">
            <a:extLst>
              <a:ext uri="{FF2B5EF4-FFF2-40B4-BE49-F238E27FC236}">
                <a16:creationId xmlns:a16="http://schemas.microsoft.com/office/drawing/2014/main" id="{E5F2EF67-B0DC-464D-A2DF-DA4974BAAF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66132" y="3137116"/>
            <a:ext cx="545818" cy="545818"/>
          </a:xfrm>
          <a:prstGeom prst="rect">
            <a:avLst/>
          </a:prstGeom>
        </p:spPr>
      </p:pic>
      <p:pic>
        <p:nvPicPr>
          <p:cNvPr id="16" name="Picture 11">
            <a:extLst>
              <a:ext uri="{FF2B5EF4-FFF2-40B4-BE49-F238E27FC236}">
                <a16:creationId xmlns:a16="http://schemas.microsoft.com/office/drawing/2014/main" id="{CE398508-936C-8446-988E-52FAA0A257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66132" y="3828422"/>
            <a:ext cx="545818" cy="545818"/>
          </a:xfrm>
          <a:prstGeom prst="rect">
            <a:avLst/>
          </a:prstGeom>
        </p:spPr>
      </p:pic>
      <p:sp>
        <p:nvSpPr>
          <p:cNvPr id="2" name="TextBox 1">
            <a:extLst>
              <a:ext uri="{FF2B5EF4-FFF2-40B4-BE49-F238E27FC236}">
                <a16:creationId xmlns:a16="http://schemas.microsoft.com/office/drawing/2014/main" id="{BBAB4F1C-7BD1-9F48-A14F-AABC0781F741}"/>
              </a:ext>
            </a:extLst>
          </p:cNvPr>
          <p:cNvSpPr txBox="1"/>
          <p:nvPr/>
        </p:nvSpPr>
        <p:spPr>
          <a:xfrm>
            <a:off x="261252" y="5508514"/>
            <a:ext cx="9845458" cy="507831"/>
          </a:xfrm>
          <a:prstGeom prst="rect">
            <a:avLst/>
          </a:prstGeom>
          <a:noFill/>
        </p:spPr>
        <p:txBody>
          <a:bodyPr wrap="square" rtlCol="0">
            <a:spAutoFit/>
          </a:bodyPr>
          <a:lstStyle/>
          <a:p>
            <a:r>
              <a:rPr lang="en-US" sz="900" baseline="30000" dirty="0">
                <a:latin typeface="Arial" panose="020B0604020202020204" pitchFamily="34" charset="0"/>
                <a:cs typeface="Arial" panose="020B0604020202020204" pitchFamily="34" charset="0"/>
              </a:rPr>
              <a:t>1</a:t>
            </a:r>
            <a:r>
              <a:rPr lang="en-US" sz="900" dirty="0">
                <a:latin typeface="Arial" panose="020B0604020202020204" pitchFamily="34" charset="0"/>
                <a:cs typeface="Arial" panose="020B0604020202020204" pitchFamily="34" charset="0"/>
              </a:rPr>
              <a:t> These benefits may be reduced by outstanding loans, unpaid monthly deductions and partial surrenders.</a:t>
            </a:r>
          </a:p>
          <a:p>
            <a:endParaRPr lang="en-US" sz="900" dirty="0">
              <a:latin typeface="Arial" panose="020B0604020202020204" pitchFamily="34" charset="0"/>
              <a:cs typeface="Arial" panose="020B0604020202020204" pitchFamily="34" charset="0"/>
            </a:endParaRPr>
          </a:p>
          <a:p>
            <a:r>
              <a:rPr lang="en-US" sz="900" baseline="30000" dirty="0">
                <a:latin typeface="Arial" panose="020B0604020202020204" pitchFamily="34" charset="0"/>
                <a:cs typeface="Arial" panose="020B0604020202020204" pitchFamily="34" charset="0"/>
              </a:rPr>
              <a:t>2</a:t>
            </a:r>
            <a:r>
              <a:rPr lang="en-US" sz="900" dirty="0">
                <a:latin typeface="Arial" panose="020B0604020202020204" pitchFamily="34" charset="0"/>
                <a:cs typeface="Arial" panose="020B0604020202020204" pitchFamily="34" charset="0"/>
              </a:rPr>
              <a:t> The monthly LTC benefit payment must be at least $250 to lock in the reduced paid-up benefit.</a:t>
            </a:r>
          </a:p>
        </p:txBody>
      </p:sp>
    </p:spTree>
    <p:extLst>
      <p:ext uri="{BB962C8B-B14F-4D97-AF65-F5344CB8AC3E}">
        <p14:creationId xmlns:p14="http://schemas.microsoft.com/office/powerpoint/2010/main" val="1835403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E77858-7404-4CCA-A4A3-6118455EAB51}"/>
              </a:ext>
            </a:extLst>
          </p:cNvPr>
          <p:cNvSpPr>
            <a:spLocks noGrp="1"/>
          </p:cNvSpPr>
          <p:nvPr>
            <p:ph idx="1"/>
          </p:nvPr>
        </p:nvSpPr>
        <p:spPr>
          <a:xfrm>
            <a:off x="838199" y="1729527"/>
            <a:ext cx="10515600" cy="276999"/>
          </a:xfrm>
        </p:spPr>
        <p:txBody>
          <a:bodyPr lIns="0" tIns="0" rIns="0" bIns="0">
            <a:spAutoFit/>
          </a:bodyPr>
          <a:lstStyle/>
          <a:p>
            <a:pPr marL="0" indent="0">
              <a:buNone/>
            </a:pPr>
            <a:r>
              <a:rPr lang="en-US" sz="2000" b="1" dirty="0">
                <a:latin typeface="Arial" panose="020B0604020202020204" pitchFamily="34" charset="0"/>
                <a:cs typeface="Arial" panose="020B0604020202020204" pitchFamily="34" charset="0"/>
              </a:rPr>
              <a:t>Cash indemnity vs. reimbursement</a:t>
            </a:r>
          </a:p>
        </p:txBody>
      </p:sp>
      <p:sp>
        <p:nvSpPr>
          <p:cNvPr id="5" name="Rectangle 1">
            <a:extLst>
              <a:ext uri="{FF2B5EF4-FFF2-40B4-BE49-F238E27FC236}">
                <a16:creationId xmlns:a16="http://schemas.microsoft.com/office/drawing/2014/main" id="{C78E592D-5033-4E33-A7D5-C8F1E8803209}"/>
              </a:ext>
            </a:extLst>
          </p:cNvPr>
          <p:cNvSpPr>
            <a:spLocks noChangeArrowheads="1"/>
          </p:cNvSpPr>
          <p:nvPr/>
        </p:nvSpPr>
        <p:spPr bwMode="auto">
          <a:xfrm>
            <a:off x="3127375" y="317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Slide Number Placeholder 6">
            <a:extLst>
              <a:ext uri="{FF2B5EF4-FFF2-40B4-BE49-F238E27FC236}">
                <a16:creationId xmlns:a16="http://schemas.microsoft.com/office/drawing/2014/main" id="{D135A890-C02A-8B42-9D97-18DD0D64D6E3}"/>
              </a:ext>
            </a:extLst>
          </p:cNvPr>
          <p:cNvSpPr txBox="1">
            <a:spLocks/>
          </p:cNvSpPr>
          <p:nvPr/>
        </p:nvSpPr>
        <p:spPr>
          <a:xfrm>
            <a:off x="11066926" y="6356350"/>
            <a:ext cx="824753" cy="26159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5A5B2-90EE-42EF-873A-CF5C259EFBCE}" type="slidenum">
              <a:rPr lang="en-US" smtClean="0">
                <a:solidFill>
                  <a:schemeClr val="tx1"/>
                </a:solidFill>
                <a:latin typeface="Arial" panose="020B0604020202020204" pitchFamily="34" charset="0"/>
                <a:cs typeface="Arial" panose="020B0604020202020204" pitchFamily="34" charset="0"/>
              </a:rPr>
              <a:pPr/>
              <a:t>16</a:t>
            </a:fld>
            <a:endParaRPr lang="en-US" dirty="0">
              <a:solidFill>
                <a:schemeClr val="tx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134EC765-6F44-A84C-A522-5171EA34E6AD}"/>
              </a:ext>
            </a:extLst>
          </p:cNvPr>
          <p:cNvSpPr/>
          <p:nvPr/>
        </p:nvSpPr>
        <p:spPr>
          <a:xfrm>
            <a:off x="0" y="6209286"/>
            <a:ext cx="10940350" cy="640080"/>
          </a:xfrm>
          <a:prstGeom prst="rect">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6180696-00EE-F949-B2F3-36D3679EE316}"/>
              </a:ext>
            </a:extLst>
          </p:cNvPr>
          <p:cNvSpPr/>
          <p:nvPr/>
        </p:nvSpPr>
        <p:spPr>
          <a:xfrm>
            <a:off x="838200" y="6487148"/>
            <a:ext cx="8691562" cy="169277"/>
          </a:xfrm>
          <a:prstGeom prst="rect">
            <a:avLst/>
          </a:prstGeom>
        </p:spPr>
        <p:txBody>
          <a:bodyPr wrap="square" lIns="0" tIns="0" rIns="0" bIns="0">
            <a:spAutoFit/>
          </a:bodyPr>
          <a:lstStyle/>
          <a:p>
            <a:r>
              <a:rPr lang="en-US" sz="1100" dirty="0">
                <a:solidFill>
                  <a:schemeClr val="bg1"/>
                </a:solidFill>
                <a:latin typeface="Arial" panose="020B0604020202020204" pitchFamily="34" charset="0"/>
                <a:cs typeface="Arial" panose="020B0604020202020204" pitchFamily="34" charset="0"/>
              </a:rPr>
              <a:t>FOR FINANCIAL PROFESSIONAL USE — NOT FOR DISTRIBUTION TO THE PUBLIC</a:t>
            </a:r>
          </a:p>
        </p:txBody>
      </p:sp>
      <p:sp>
        <p:nvSpPr>
          <p:cNvPr id="11" name="Right Triangle 10">
            <a:extLst>
              <a:ext uri="{FF2B5EF4-FFF2-40B4-BE49-F238E27FC236}">
                <a16:creationId xmlns:a16="http://schemas.microsoft.com/office/drawing/2014/main" id="{E3535A48-1896-814E-8FBB-BBFB69CCE11C}"/>
              </a:ext>
              <a:ext uri="{C183D7F6-B498-43B3-948B-1728B52AA6E4}">
                <adec:decorative xmlns:adec="http://schemas.microsoft.com/office/drawing/2017/decorative" val="1"/>
              </a:ext>
            </a:extLst>
          </p:cNvPr>
          <p:cNvSpPr/>
          <p:nvPr/>
        </p:nvSpPr>
        <p:spPr>
          <a:xfrm>
            <a:off x="10940349" y="6209286"/>
            <a:ext cx="732218" cy="640080"/>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4CEDF00B-9440-DB48-AD9D-14F381DAAEB0}"/>
              </a:ext>
            </a:extLst>
          </p:cNvPr>
          <p:cNvSpPr txBox="1">
            <a:spLocks/>
          </p:cNvSpPr>
          <p:nvPr/>
        </p:nvSpPr>
        <p:spPr>
          <a:xfrm>
            <a:off x="838199" y="668824"/>
            <a:ext cx="8062913" cy="6093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47BB"/>
                </a:solidFill>
                <a:latin typeface="Georgia" panose="02040502050405020303" pitchFamily="18" charset="0"/>
              </a:rPr>
              <a:t>More control</a:t>
            </a:r>
          </a:p>
        </p:txBody>
      </p:sp>
      <p:sp>
        <p:nvSpPr>
          <p:cNvPr id="6" name="Rectangle 5">
            <a:extLst>
              <a:ext uri="{FF2B5EF4-FFF2-40B4-BE49-F238E27FC236}">
                <a16:creationId xmlns:a16="http://schemas.microsoft.com/office/drawing/2014/main" id="{455D02B5-6564-0B45-B923-CD45F07BF9DE}"/>
              </a:ext>
            </a:extLst>
          </p:cNvPr>
          <p:cNvSpPr/>
          <p:nvPr/>
        </p:nvSpPr>
        <p:spPr>
          <a:xfrm>
            <a:off x="838200" y="5628219"/>
            <a:ext cx="10355302" cy="276999"/>
          </a:xfrm>
          <a:prstGeom prst="rect">
            <a:avLst/>
          </a:prstGeom>
        </p:spPr>
        <p:txBody>
          <a:bodyPr wrap="square" lIns="0" tIns="0" rIns="0" bIns="0">
            <a:spAutoFit/>
          </a:bodyPr>
          <a:lstStyle/>
          <a:p>
            <a:r>
              <a:rPr lang="en-US" b="1" dirty="0">
                <a:latin typeface="Arial" panose="020B0604020202020204" pitchFamily="34" charset="0"/>
                <a:cs typeface="Arial" panose="020B0604020202020204" pitchFamily="34" charset="0"/>
              </a:rPr>
              <a:t>CareMatters Together pays cash indemnity long-term care benefits.</a:t>
            </a:r>
          </a:p>
        </p:txBody>
      </p:sp>
      <p:graphicFrame>
        <p:nvGraphicFramePr>
          <p:cNvPr id="7" name="Table 16">
            <a:extLst>
              <a:ext uri="{FF2B5EF4-FFF2-40B4-BE49-F238E27FC236}">
                <a16:creationId xmlns:a16="http://schemas.microsoft.com/office/drawing/2014/main" id="{390D8469-17BB-76E8-FEC3-A48F03F093C7}"/>
              </a:ext>
            </a:extLst>
          </p:cNvPr>
          <p:cNvGraphicFramePr>
            <a:graphicFrameLocks noGrp="1"/>
          </p:cNvGraphicFramePr>
          <p:nvPr>
            <p:extLst>
              <p:ext uri="{D42A27DB-BD31-4B8C-83A1-F6EECF244321}">
                <p14:modId xmlns:p14="http://schemas.microsoft.com/office/powerpoint/2010/main" val="1199024764"/>
              </p:ext>
            </p:extLst>
          </p:nvPr>
        </p:nvGraphicFramePr>
        <p:xfrm>
          <a:off x="836548" y="2186394"/>
          <a:ext cx="9660752" cy="2595880"/>
        </p:xfrm>
        <a:graphic>
          <a:graphicData uri="http://schemas.openxmlformats.org/drawingml/2006/table">
            <a:tbl>
              <a:tblPr firstRow="1" bandRow="1">
                <a:tableStyleId>{5C22544A-7EE6-4342-B048-85BDC9FD1C3A}</a:tableStyleId>
              </a:tblPr>
              <a:tblGrid>
                <a:gridCol w="4631370">
                  <a:extLst>
                    <a:ext uri="{9D8B030D-6E8A-4147-A177-3AD203B41FA5}">
                      <a16:colId xmlns:a16="http://schemas.microsoft.com/office/drawing/2014/main" val="2270461029"/>
                    </a:ext>
                  </a:extLst>
                </a:gridCol>
                <a:gridCol w="208280">
                  <a:extLst>
                    <a:ext uri="{9D8B030D-6E8A-4147-A177-3AD203B41FA5}">
                      <a16:colId xmlns:a16="http://schemas.microsoft.com/office/drawing/2014/main" val="927992381"/>
                    </a:ext>
                  </a:extLst>
                </a:gridCol>
                <a:gridCol w="4821102">
                  <a:extLst>
                    <a:ext uri="{9D8B030D-6E8A-4147-A177-3AD203B41FA5}">
                      <a16:colId xmlns:a16="http://schemas.microsoft.com/office/drawing/2014/main" val="291832110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kern="1200" dirty="0">
                          <a:solidFill>
                            <a:schemeClr val="lt1"/>
                          </a:solidFill>
                          <a:effectLst/>
                          <a:latin typeface="Arial" panose="020B0604020202020204" pitchFamily="34" charset="0"/>
                          <a:ea typeface="+mn-ea"/>
                          <a:cs typeface="Arial" panose="020B0604020202020204" pitchFamily="34" charset="0"/>
                        </a:rPr>
                        <a:t>Cash indemnity policy</a:t>
                      </a:r>
                    </a:p>
                  </a:txBody>
                  <a:tcPr>
                    <a:solidFill>
                      <a:srgbClr val="0047BB"/>
                    </a:solidFill>
                  </a:tcPr>
                </a:tc>
                <a:tc>
                  <a:txBody>
                    <a:bodyPr/>
                    <a:lstStyle/>
                    <a:p>
                      <a:endParaRPr lang="en-US" sz="1600" b="0" i="0" dirty="0">
                        <a:latin typeface="Arial" panose="020B0604020202020204" pitchFamily="34" charset="0"/>
                        <a:cs typeface="Arial" panose="020B0604020202020204" pitchFamily="34" charset="0"/>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kern="1200" dirty="0">
                          <a:solidFill>
                            <a:schemeClr val="lt1"/>
                          </a:solidFill>
                          <a:effectLst/>
                          <a:latin typeface="Arial" panose="020B0604020202020204" pitchFamily="34" charset="0"/>
                          <a:ea typeface="+mn-ea"/>
                          <a:cs typeface="Arial" panose="020B0604020202020204" pitchFamily="34" charset="0"/>
                        </a:rPr>
                        <a:t>Reimbursement policy</a:t>
                      </a:r>
                    </a:p>
                  </a:txBody>
                  <a:tcPr>
                    <a:solidFill>
                      <a:srgbClr val="1F74DB"/>
                    </a:solidFill>
                  </a:tcPr>
                </a:tc>
                <a:extLst>
                  <a:ext uri="{0D108BD9-81ED-4DB2-BD59-A6C34878D82A}">
                    <a16:rowId xmlns:a16="http://schemas.microsoft.com/office/drawing/2014/main" val="144088265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Arial" panose="020B0604020202020204" pitchFamily="34" charset="0"/>
                          <a:ea typeface="+mn-ea"/>
                          <a:cs typeface="Arial" panose="020B0604020202020204" pitchFamily="34" charset="0"/>
                        </a:rPr>
                        <a:t>No need to submit monthly bills or receipts once your claim eligibility is approved</a:t>
                      </a:r>
                    </a:p>
                  </a:txBody>
                  <a:tcPr>
                    <a:lnB w="12700" cap="flat" cmpd="sng" algn="ctr">
                      <a:solidFill>
                        <a:schemeClr val="tx1"/>
                      </a:solidFill>
                      <a:prstDash val="solid"/>
                      <a:round/>
                      <a:headEnd type="none" w="med" len="med"/>
                      <a:tailEnd type="none" w="med" len="med"/>
                    </a:lnB>
                    <a:noFill/>
                  </a:tcPr>
                </a:tc>
                <a:tc>
                  <a:txBody>
                    <a:bodyPr/>
                    <a:lstStyle/>
                    <a:p>
                      <a:endParaRPr lang="en-US" sz="1600" b="0" i="0" dirty="0">
                        <a:latin typeface="Arial" panose="020B0604020202020204" pitchFamily="34" charset="0"/>
                        <a:cs typeface="Arial" panose="020B0604020202020204" pitchFamily="34"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Arial" panose="020B0604020202020204" pitchFamily="34" charset="0"/>
                          <a:ea typeface="+mn-ea"/>
                          <a:cs typeface="Arial" panose="020B0604020202020204" pitchFamily="34" charset="0"/>
                        </a:rPr>
                        <a:t>Bills and receipts must be submitted every month</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529865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Arial" panose="020B0604020202020204" pitchFamily="34" charset="0"/>
                          <a:ea typeface="+mn-ea"/>
                          <a:cs typeface="Arial" panose="020B0604020202020204" pitchFamily="34" charset="0"/>
                        </a:rPr>
                        <a:t>100% of the monthly LTC cash benefit is available</a:t>
                      </a:r>
                    </a:p>
                  </a:txBody>
                  <a:tcPr>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b="0" i="0" dirty="0">
                        <a:latin typeface="Arial" panose="020B0604020202020204" pitchFamily="34" charset="0"/>
                        <a:cs typeface="Arial" panose="020B0604020202020204" pitchFamily="34"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Arial" panose="020B0604020202020204" pitchFamily="34" charset="0"/>
                          <a:ea typeface="+mn-ea"/>
                          <a:cs typeface="Arial" panose="020B0604020202020204" pitchFamily="34" charset="0"/>
                        </a:rPr>
                        <a:t>Every month, clients must wait to see what services qualify, and you’ll receive only what the insurance company covers under the policy</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4581051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Arial" panose="020B0604020202020204" pitchFamily="34" charset="0"/>
                          <a:ea typeface="+mn-ea"/>
                          <a:cs typeface="Arial" panose="020B0604020202020204" pitchFamily="34" charset="0"/>
                        </a:rPr>
                        <a:t>The tax-free monthly cash benefit can be used for LTC care expenses without restrictions from the insurance company</a:t>
                      </a:r>
                    </a:p>
                  </a:txBody>
                  <a:tcPr>
                    <a:lnT w="12700" cap="flat" cmpd="sng" algn="ctr">
                      <a:solidFill>
                        <a:schemeClr val="tx1"/>
                      </a:solidFill>
                      <a:prstDash val="solid"/>
                      <a:round/>
                      <a:headEnd type="none" w="med" len="med"/>
                      <a:tailEnd type="none" w="med" len="med"/>
                    </a:lnT>
                    <a:noFill/>
                  </a:tcPr>
                </a:tc>
                <a:tc>
                  <a:txBody>
                    <a:bodyPr/>
                    <a:lstStyle/>
                    <a:p>
                      <a:endParaRPr lang="en-US" sz="1600" b="0" i="0" dirty="0">
                        <a:latin typeface="Arial" panose="020B0604020202020204" pitchFamily="34" charset="0"/>
                        <a:cs typeface="Arial" panose="020B0604020202020204" pitchFamily="34"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Arial" panose="020B0604020202020204" pitchFamily="34" charset="0"/>
                          <a:ea typeface="+mn-ea"/>
                          <a:cs typeface="Arial" panose="020B0604020202020204" pitchFamily="34" charset="0"/>
                        </a:rPr>
                        <a:t>Services not covered under your policy have to be paid as out of pocket expenses</a:t>
                      </a: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336633758"/>
                  </a:ext>
                </a:extLst>
              </a:tr>
            </a:tbl>
          </a:graphicData>
        </a:graphic>
      </p:graphicFrame>
    </p:spTree>
    <p:extLst>
      <p:ext uri="{BB962C8B-B14F-4D97-AF65-F5344CB8AC3E}">
        <p14:creationId xmlns:p14="http://schemas.microsoft.com/office/powerpoint/2010/main" val="2754878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EC921F1-2A48-D846-BB09-C9921F55F367}"/>
              </a:ext>
            </a:extLst>
          </p:cNvPr>
          <p:cNvPicPr>
            <a:picLocks noChangeAspect="1"/>
          </p:cNvPicPr>
          <p:nvPr/>
        </p:nvPicPr>
        <p:blipFill rotWithShape="1">
          <a:blip r:embed="rId3">
            <a:extLst>
              <a:ext uri="{28A0092B-C50C-407E-A947-70E740481C1C}">
                <a14:useLocalDpi xmlns:a14="http://schemas.microsoft.com/office/drawing/2010/main" val="0"/>
              </a:ext>
            </a:extLst>
          </a:blip>
          <a:srcRect l="8842" t="5122" r="8842"/>
          <a:stretch/>
        </p:blipFill>
        <p:spPr>
          <a:xfrm flipH="1">
            <a:off x="3247644" y="0"/>
            <a:ext cx="8944356" cy="6872886"/>
          </a:xfrm>
          <a:prstGeom prst="rect">
            <a:avLst/>
          </a:prstGeom>
        </p:spPr>
      </p:pic>
      <p:sp>
        <p:nvSpPr>
          <p:cNvPr id="7" name="Right Triangle 6">
            <a:extLst>
              <a:ext uri="{FF2B5EF4-FFF2-40B4-BE49-F238E27FC236}">
                <a16:creationId xmlns:a16="http://schemas.microsoft.com/office/drawing/2014/main" id="{7582CD2A-A0CA-C542-B3BB-0525C809EDBE}"/>
              </a:ext>
              <a:ext uri="{C183D7F6-B498-43B3-948B-1728B52AA6E4}">
                <adec:decorative xmlns:adec="http://schemas.microsoft.com/office/drawing/2017/decorative" val="1"/>
              </a:ext>
            </a:extLst>
          </p:cNvPr>
          <p:cNvSpPr/>
          <p:nvPr/>
        </p:nvSpPr>
        <p:spPr>
          <a:xfrm>
            <a:off x="3228955" y="-14886"/>
            <a:ext cx="6680905" cy="6872886"/>
          </a:xfrm>
          <a:prstGeom prst="rtTriangle">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47BB"/>
              </a:solidFill>
            </a:endParaRPr>
          </a:p>
        </p:txBody>
      </p:sp>
      <p:sp>
        <p:nvSpPr>
          <p:cNvPr id="8" name="Rectangle 7">
            <a:extLst>
              <a:ext uri="{FF2B5EF4-FFF2-40B4-BE49-F238E27FC236}">
                <a16:creationId xmlns:a16="http://schemas.microsoft.com/office/drawing/2014/main" id="{A41F5614-A0AA-E949-975C-B3AB44BDDC90}"/>
              </a:ext>
            </a:extLst>
          </p:cNvPr>
          <p:cNvSpPr/>
          <p:nvPr/>
        </p:nvSpPr>
        <p:spPr>
          <a:xfrm>
            <a:off x="0" y="0"/>
            <a:ext cx="3247644" cy="68580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47BB"/>
              </a:solidFill>
            </a:endParaRPr>
          </a:p>
        </p:txBody>
      </p:sp>
      <p:sp>
        <p:nvSpPr>
          <p:cNvPr id="5" name="Slide Number Placeholder 6">
            <a:extLst>
              <a:ext uri="{FF2B5EF4-FFF2-40B4-BE49-F238E27FC236}">
                <a16:creationId xmlns:a16="http://schemas.microsoft.com/office/drawing/2014/main" id="{FE3E2443-D9A2-084E-85C7-B5E095EA4964}"/>
              </a:ext>
            </a:extLst>
          </p:cNvPr>
          <p:cNvSpPr txBox="1">
            <a:spLocks/>
          </p:cNvSpPr>
          <p:nvPr/>
        </p:nvSpPr>
        <p:spPr>
          <a:xfrm>
            <a:off x="11066926" y="6356350"/>
            <a:ext cx="824753" cy="26159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5A5B2-90EE-42EF-873A-CF5C259EFBCE}" type="slidenum">
              <a:rPr lang="en-US" smtClean="0">
                <a:solidFill>
                  <a:schemeClr val="bg1"/>
                </a:solidFill>
                <a:latin typeface="Arial" panose="020B0604020202020204" pitchFamily="34" charset="0"/>
                <a:cs typeface="Arial" panose="020B0604020202020204" pitchFamily="34" charset="0"/>
              </a:rPr>
              <a:pPr/>
              <a:t>17</a:t>
            </a:fld>
            <a:endParaRPr lang="en-US" dirty="0">
              <a:solidFill>
                <a:schemeClr val="bg1"/>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D282BC1B-0537-584C-B4C5-FB9C9B2688E0}"/>
              </a:ext>
            </a:extLst>
          </p:cNvPr>
          <p:cNvSpPr txBox="1">
            <a:spLocks/>
          </p:cNvSpPr>
          <p:nvPr/>
        </p:nvSpPr>
        <p:spPr>
          <a:xfrm>
            <a:off x="838200" y="2493264"/>
            <a:ext cx="5001768" cy="135421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b="1" dirty="0">
                <a:solidFill>
                  <a:schemeClr val="bg1"/>
                </a:solidFill>
                <a:latin typeface="Georgia" panose="02040502050405020303" pitchFamily="18" charset="0"/>
              </a:rPr>
              <a:t>Key product features</a:t>
            </a:r>
          </a:p>
        </p:txBody>
      </p:sp>
      <p:sp>
        <p:nvSpPr>
          <p:cNvPr id="11" name="Rectangle 10">
            <a:extLst>
              <a:ext uri="{FF2B5EF4-FFF2-40B4-BE49-F238E27FC236}">
                <a16:creationId xmlns:a16="http://schemas.microsoft.com/office/drawing/2014/main" id="{76A7D72D-7411-F647-9F75-AA3BE7FDF98F}"/>
              </a:ext>
            </a:extLst>
          </p:cNvPr>
          <p:cNvSpPr/>
          <p:nvPr/>
        </p:nvSpPr>
        <p:spPr>
          <a:xfrm>
            <a:off x="838200" y="6402509"/>
            <a:ext cx="8691562" cy="169277"/>
          </a:xfrm>
          <a:prstGeom prst="rect">
            <a:avLst/>
          </a:prstGeom>
        </p:spPr>
        <p:txBody>
          <a:bodyPr wrap="square" lIns="0" tIns="0" rIns="0" bIns="0">
            <a:spAutoFit/>
          </a:bodyPr>
          <a:lstStyle/>
          <a:p>
            <a:r>
              <a:rPr lang="en-US" sz="1100" dirty="0">
                <a:solidFill>
                  <a:schemeClr val="bg1"/>
                </a:solidFill>
                <a:latin typeface="Arial" panose="020B0604020202020204" pitchFamily="34" charset="0"/>
                <a:cs typeface="Arial" panose="020B0604020202020204" pitchFamily="34" charset="0"/>
              </a:rPr>
              <a:t>FOR FINANCIAL PROFESSIONAL USE — NOT FOR DISTRIBUTION TO THE PUBLIC</a:t>
            </a:r>
          </a:p>
        </p:txBody>
      </p:sp>
      <p:cxnSp>
        <p:nvCxnSpPr>
          <p:cNvPr id="15" name="Straight Connector 14">
            <a:extLst>
              <a:ext uri="{FF2B5EF4-FFF2-40B4-BE49-F238E27FC236}">
                <a16:creationId xmlns:a16="http://schemas.microsoft.com/office/drawing/2014/main" id="{522B72CF-A07E-3448-B9D3-86DF6D52B3B6}"/>
              </a:ext>
            </a:extLst>
          </p:cNvPr>
          <p:cNvCxnSpPr>
            <a:cxnSpLocks/>
          </p:cNvCxnSpPr>
          <p:nvPr/>
        </p:nvCxnSpPr>
        <p:spPr>
          <a:xfrm>
            <a:off x="811306" y="4106397"/>
            <a:ext cx="2436338" cy="0"/>
          </a:xfrm>
          <a:prstGeom prst="line">
            <a:avLst/>
          </a:prstGeom>
          <a:ln w="38100">
            <a:solidFill>
              <a:srgbClr val="6ECEB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7549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a:extLst>
              <a:ext uri="{FF2B5EF4-FFF2-40B4-BE49-F238E27FC236}">
                <a16:creationId xmlns:a16="http://schemas.microsoft.com/office/drawing/2014/main" id="{F8227B67-3780-AD44-9F59-E11493E820BF}"/>
              </a:ext>
            </a:extLst>
          </p:cNvPr>
          <p:cNvSpPr txBox="1">
            <a:spLocks/>
          </p:cNvSpPr>
          <p:nvPr/>
        </p:nvSpPr>
        <p:spPr>
          <a:xfrm>
            <a:off x="11066926" y="6356350"/>
            <a:ext cx="824753" cy="26159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5A5B2-90EE-42EF-873A-CF5C259EFBCE}" type="slidenum">
              <a:rPr lang="en-US" smtClean="0">
                <a:solidFill>
                  <a:schemeClr val="tx1"/>
                </a:solidFill>
                <a:latin typeface="Arial" panose="020B0604020202020204" pitchFamily="34" charset="0"/>
                <a:cs typeface="Arial" panose="020B0604020202020204" pitchFamily="34" charset="0"/>
              </a:rPr>
              <a:pPr/>
              <a:t>18</a:t>
            </a:fld>
            <a:endParaRPr lang="en-US" dirty="0">
              <a:solidFill>
                <a:schemeClr val="tx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C10A78C-4F4F-0047-B0FC-98846E2E4BD2}"/>
              </a:ext>
            </a:extLst>
          </p:cNvPr>
          <p:cNvSpPr/>
          <p:nvPr/>
        </p:nvSpPr>
        <p:spPr>
          <a:xfrm>
            <a:off x="0" y="6209286"/>
            <a:ext cx="10940350" cy="64008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1765769-9775-F94F-82BD-17A514715BC5}"/>
              </a:ext>
            </a:extLst>
          </p:cNvPr>
          <p:cNvSpPr/>
          <p:nvPr/>
        </p:nvSpPr>
        <p:spPr>
          <a:xfrm>
            <a:off x="838200" y="6454273"/>
            <a:ext cx="8691562" cy="169277"/>
          </a:xfrm>
          <a:prstGeom prst="rect">
            <a:avLst/>
          </a:prstGeom>
        </p:spPr>
        <p:txBody>
          <a:bodyPr wrap="square" lIns="0" tIns="0" rIns="0" bIns="0">
            <a:spAutoFit/>
          </a:bodyPr>
          <a:lstStyle/>
          <a:p>
            <a:r>
              <a:rPr lang="en-US" sz="1100" dirty="0">
                <a:solidFill>
                  <a:schemeClr val="bg1"/>
                </a:solidFill>
                <a:latin typeface="Arial" panose="020B0604020202020204" pitchFamily="34" charset="0"/>
                <a:cs typeface="Arial" panose="020B0604020202020204" pitchFamily="34" charset="0"/>
              </a:rPr>
              <a:t>FOR FINANCIAL PROFESSIONAL USE — NOT FOR DISTRIBUTION TO THE PUBLIC</a:t>
            </a:r>
          </a:p>
        </p:txBody>
      </p:sp>
      <p:sp>
        <p:nvSpPr>
          <p:cNvPr id="9" name="Right Triangle 8">
            <a:extLst>
              <a:ext uri="{FF2B5EF4-FFF2-40B4-BE49-F238E27FC236}">
                <a16:creationId xmlns:a16="http://schemas.microsoft.com/office/drawing/2014/main" id="{324B601A-CC22-8040-918E-1003C95E6643}"/>
              </a:ext>
              <a:ext uri="{C183D7F6-B498-43B3-948B-1728B52AA6E4}">
                <adec:decorative xmlns:adec="http://schemas.microsoft.com/office/drawing/2017/decorative" val="1"/>
              </a:ext>
            </a:extLst>
          </p:cNvPr>
          <p:cNvSpPr/>
          <p:nvPr/>
        </p:nvSpPr>
        <p:spPr>
          <a:xfrm>
            <a:off x="10940349" y="6209286"/>
            <a:ext cx="732218" cy="640080"/>
          </a:xfrm>
          <a:prstGeom prst="rtTriangle">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8B101E18-BC55-4140-987C-F1BA0A1602B8}"/>
              </a:ext>
            </a:extLst>
          </p:cNvPr>
          <p:cNvSpPr txBox="1">
            <a:spLocks/>
          </p:cNvSpPr>
          <p:nvPr/>
        </p:nvSpPr>
        <p:spPr>
          <a:xfrm>
            <a:off x="838199" y="673052"/>
            <a:ext cx="8062913" cy="6093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47BB"/>
                </a:solidFill>
                <a:latin typeface="Georgia" panose="02040502050405020303" pitchFamily="18" charset="0"/>
              </a:rPr>
              <a:t>Age ranges</a:t>
            </a:r>
          </a:p>
        </p:txBody>
      </p:sp>
      <p:sp>
        <p:nvSpPr>
          <p:cNvPr id="11" name="Content Placeholder 2">
            <a:extLst>
              <a:ext uri="{FF2B5EF4-FFF2-40B4-BE49-F238E27FC236}">
                <a16:creationId xmlns:a16="http://schemas.microsoft.com/office/drawing/2014/main" id="{791F3053-474B-754C-BB52-749D19E3B34A}"/>
              </a:ext>
            </a:extLst>
          </p:cNvPr>
          <p:cNvSpPr txBox="1">
            <a:spLocks/>
          </p:cNvSpPr>
          <p:nvPr/>
        </p:nvSpPr>
        <p:spPr>
          <a:xfrm>
            <a:off x="838198" y="1825625"/>
            <a:ext cx="10102149" cy="4206280"/>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latin typeface="Arial" panose="020B0604020202020204" pitchFamily="34" charset="0"/>
                <a:cs typeface="Arial" panose="020B0604020202020204" pitchFamily="34" charset="0"/>
              </a:rPr>
              <a:t>Minimum issue age: </a:t>
            </a:r>
            <a:r>
              <a:rPr lang="en-US" sz="2000" dirty="0">
                <a:latin typeface="Arial" panose="020B0604020202020204" pitchFamily="34" charset="0"/>
                <a:cs typeface="Arial" panose="020B0604020202020204" pitchFamily="34" charset="0"/>
              </a:rPr>
              <a:t>30</a:t>
            </a:r>
          </a:p>
          <a:p>
            <a:pPr marL="0" indent="0">
              <a:buNone/>
            </a:pPr>
            <a:endParaRPr lang="en-US" sz="1000" dirty="0">
              <a:latin typeface="Arial" panose="020B0604020202020204" pitchFamily="34" charset="0"/>
              <a:cs typeface="Arial" panose="020B0604020202020204" pitchFamily="34" charset="0"/>
            </a:endParaRPr>
          </a:p>
          <a:p>
            <a:pPr marL="0" indent="0">
              <a:buNone/>
            </a:pPr>
            <a:r>
              <a:rPr lang="en-US" sz="2000" b="1" dirty="0">
                <a:latin typeface="Arial" panose="020B0604020202020204" pitchFamily="34" charset="0"/>
                <a:cs typeface="Arial" panose="020B0604020202020204" pitchFamily="34" charset="0"/>
              </a:rPr>
              <a:t>Maximum issue ages:</a:t>
            </a:r>
          </a:p>
          <a:p>
            <a:pPr marL="320040">
              <a:lnSpc>
                <a:spcPct val="100000"/>
              </a:lnSpc>
            </a:pPr>
            <a:r>
              <a:rPr lang="en-US" sz="2000" dirty="0">
                <a:latin typeface="Arial" panose="020B0604020202020204" pitchFamily="34" charset="0"/>
                <a:cs typeface="Arial" panose="020B0604020202020204" pitchFamily="34" charset="0"/>
              </a:rPr>
              <a:t>Single-pay	70</a:t>
            </a:r>
          </a:p>
          <a:p>
            <a:pPr marL="320040">
              <a:lnSpc>
                <a:spcPct val="100000"/>
              </a:lnSpc>
            </a:pPr>
            <a:r>
              <a:rPr lang="en-US" sz="2000" dirty="0">
                <a:latin typeface="Arial" panose="020B0604020202020204" pitchFamily="34" charset="0"/>
                <a:cs typeface="Arial" panose="020B0604020202020204" pitchFamily="34" charset="0"/>
              </a:rPr>
              <a:t>5-pay	70</a:t>
            </a:r>
          </a:p>
          <a:p>
            <a:pPr marL="320040">
              <a:lnSpc>
                <a:spcPct val="100000"/>
              </a:lnSpc>
            </a:pPr>
            <a:r>
              <a:rPr lang="en-US" sz="2000" dirty="0">
                <a:latin typeface="Arial" panose="020B0604020202020204" pitchFamily="34" charset="0"/>
                <a:cs typeface="Arial" panose="020B0604020202020204" pitchFamily="34" charset="0"/>
              </a:rPr>
              <a:t>10-pay	70</a:t>
            </a:r>
          </a:p>
          <a:p>
            <a:pPr marL="320040">
              <a:lnSpc>
                <a:spcPct val="100000"/>
              </a:lnSpc>
            </a:pPr>
            <a:r>
              <a:rPr lang="en-US" sz="2000" dirty="0">
                <a:latin typeface="Arial" panose="020B0604020202020204" pitchFamily="34" charset="0"/>
                <a:cs typeface="Arial" panose="020B0604020202020204" pitchFamily="34" charset="0"/>
              </a:rPr>
              <a:t>20-pay	65</a:t>
            </a:r>
          </a:p>
          <a:p>
            <a:pPr marL="320040">
              <a:lnSpc>
                <a:spcPct val="100000"/>
              </a:lnSpc>
            </a:pPr>
            <a:r>
              <a:rPr lang="en-US" sz="2000" dirty="0">
                <a:latin typeface="Arial" panose="020B0604020202020204" pitchFamily="34" charset="0"/>
                <a:cs typeface="Arial" panose="020B0604020202020204" pitchFamily="34" charset="0"/>
              </a:rPr>
              <a:t>Pay to 100	65</a:t>
            </a:r>
          </a:p>
          <a:p>
            <a:pPr marL="0" indent="0">
              <a:buNone/>
            </a:pPr>
            <a:endParaRPr lang="en-US" sz="1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No more than a 25-year age difference is permitted between the insureds.</a:t>
            </a:r>
          </a:p>
          <a:p>
            <a:pPr marL="0" indent="0">
              <a:buNone/>
            </a:pPr>
            <a:r>
              <a:rPr lang="en-US" sz="2000" dirty="0">
                <a:latin typeface="Arial" panose="020B0604020202020204" pitchFamily="34" charset="0"/>
                <a:cs typeface="Arial" panose="020B0604020202020204" pitchFamily="34" charset="0"/>
              </a:rPr>
              <a:t>If one of the insureds is Standard, then the maximum age difference is 10 years.</a:t>
            </a:r>
          </a:p>
        </p:txBody>
      </p:sp>
    </p:spTree>
    <p:extLst>
      <p:ext uri="{BB962C8B-B14F-4D97-AF65-F5344CB8AC3E}">
        <p14:creationId xmlns:p14="http://schemas.microsoft.com/office/powerpoint/2010/main" val="1201482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E5031F-B6CA-4F69-860E-9B8B86A7D4D7}"/>
              </a:ext>
            </a:extLst>
          </p:cNvPr>
          <p:cNvSpPr>
            <a:spLocks noGrp="1"/>
          </p:cNvSpPr>
          <p:nvPr>
            <p:ph idx="1"/>
          </p:nvPr>
        </p:nvSpPr>
        <p:spPr>
          <a:xfrm>
            <a:off x="838199" y="1825625"/>
            <a:ext cx="6920753" cy="3262432"/>
          </a:xfrm>
        </p:spPr>
        <p:txBody>
          <a:bodyPr wrap="square" lIns="0" tIns="0" rIns="0" bIns="0">
            <a:spAutoFit/>
          </a:bodyPr>
          <a:lstStyle/>
          <a:p>
            <a:pPr marL="0" indent="0">
              <a:buNone/>
            </a:pPr>
            <a:r>
              <a:rPr lang="en-US" sz="2000" dirty="0">
                <a:latin typeface="Arial" panose="020B0604020202020204" pitchFamily="34" charset="0"/>
                <a:cs typeface="Arial" panose="020B0604020202020204" pitchFamily="34" charset="0"/>
              </a:rPr>
              <a:t>Each individual insured can have a separate rate class from the options listed below:</a:t>
            </a:r>
          </a:p>
          <a:p>
            <a:pPr marL="320040" indent="-182880"/>
            <a:r>
              <a:rPr lang="en-US" sz="2000" dirty="0">
                <a:latin typeface="Arial" panose="020B0604020202020204" pitchFamily="34" charset="0"/>
                <a:cs typeface="Arial" panose="020B0604020202020204" pitchFamily="34" charset="0"/>
              </a:rPr>
              <a:t>Nontobacco Preferred</a:t>
            </a:r>
          </a:p>
          <a:p>
            <a:pPr marL="320040" indent="-182880"/>
            <a:r>
              <a:rPr lang="en-US" sz="2000" dirty="0">
                <a:latin typeface="Arial" panose="020B0604020202020204" pitchFamily="34" charset="0"/>
                <a:cs typeface="Arial" panose="020B0604020202020204" pitchFamily="34" charset="0"/>
              </a:rPr>
              <a:t>Tobacco Preferred</a:t>
            </a:r>
          </a:p>
          <a:p>
            <a:pPr marL="320040" indent="-182880"/>
            <a:r>
              <a:rPr lang="en-US" sz="2000" dirty="0">
                <a:latin typeface="Arial" panose="020B0604020202020204" pitchFamily="34" charset="0"/>
                <a:cs typeface="Arial" panose="020B0604020202020204" pitchFamily="34" charset="0"/>
              </a:rPr>
              <a:t>Nontobacco Standard</a:t>
            </a:r>
          </a:p>
          <a:p>
            <a:pPr marL="320040" indent="-182880"/>
            <a:r>
              <a:rPr lang="en-US" sz="2000" dirty="0">
                <a:latin typeface="Arial" panose="020B0604020202020204" pitchFamily="34" charset="0"/>
                <a:cs typeface="Arial" panose="020B0604020202020204" pitchFamily="34" charset="0"/>
              </a:rPr>
              <a:t>Tobacco Standard</a:t>
            </a:r>
          </a:p>
          <a:p>
            <a:pPr marL="320040" indent="-182880"/>
            <a:endParaRPr lang="en-US" sz="2000" dirty="0">
              <a:latin typeface="Arial" panose="020B0604020202020204" pitchFamily="34" charset="0"/>
              <a:cs typeface="Arial" panose="020B0604020202020204" pitchFamily="34" charset="0"/>
            </a:endParaRPr>
          </a:p>
          <a:p>
            <a:pPr marL="137160" indent="0">
              <a:buNone/>
            </a:pPr>
            <a:r>
              <a:rPr lang="en-US" sz="2000" dirty="0">
                <a:latin typeface="Arial" panose="020B0604020202020204" pitchFamily="34" charset="0"/>
                <a:cs typeface="Arial" panose="020B0604020202020204" pitchFamily="34" charset="0"/>
              </a:rPr>
              <a:t>Only one insured may be in the Standard risk class. A policy will not be issued if both insureds are rated Standard.</a:t>
            </a:r>
          </a:p>
        </p:txBody>
      </p:sp>
      <p:sp>
        <p:nvSpPr>
          <p:cNvPr id="6" name="Slide Number Placeholder 6">
            <a:extLst>
              <a:ext uri="{FF2B5EF4-FFF2-40B4-BE49-F238E27FC236}">
                <a16:creationId xmlns:a16="http://schemas.microsoft.com/office/drawing/2014/main" id="{9166B881-5588-E945-B38F-C15F9FB682D9}"/>
              </a:ext>
            </a:extLst>
          </p:cNvPr>
          <p:cNvSpPr txBox="1">
            <a:spLocks/>
          </p:cNvSpPr>
          <p:nvPr/>
        </p:nvSpPr>
        <p:spPr>
          <a:xfrm>
            <a:off x="11066926" y="6356350"/>
            <a:ext cx="824753" cy="26159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5A5B2-90EE-42EF-873A-CF5C259EFBCE}" type="slidenum">
              <a:rPr lang="en-US" smtClean="0">
                <a:solidFill>
                  <a:schemeClr val="tx1"/>
                </a:solidFill>
                <a:latin typeface="Arial" panose="020B0604020202020204" pitchFamily="34" charset="0"/>
                <a:cs typeface="Arial" panose="020B0604020202020204" pitchFamily="34" charset="0"/>
              </a:rPr>
              <a:pPr/>
              <a:t>19</a:t>
            </a:fld>
            <a:endParaRPr lang="en-US" dirty="0">
              <a:solidFill>
                <a:schemeClr val="tx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9E87129C-6ADE-364D-BAF0-DE8257BA3508}"/>
              </a:ext>
            </a:extLst>
          </p:cNvPr>
          <p:cNvSpPr/>
          <p:nvPr/>
        </p:nvSpPr>
        <p:spPr>
          <a:xfrm>
            <a:off x="0" y="6209286"/>
            <a:ext cx="10940350" cy="64008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2E30E50-0721-4C4D-89CB-59C1B97BECC7}"/>
              </a:ext>
            </a:extLst>
          </p:cNvPr>
          <p:cNvSpPr/>
          <p:nvPr/>
        </p:nvSpPr>
        <p:spPr>
          <a:xfrm>
            <a:off x="838200" y="6454273"/>
            <a:ext cx="8691562" cy="169277"/>
          </a:xfrm>
          <a:prstGeom prst="rect">
            <a:avLst/>
          </a:prstGeom>
        </p:spPr>
        <p:txBody>
          <a:bodyPr wrap="square" lIns="0" tIns="0" rIns="0" bIns="0">
            <a:spAutoFit/>
          </a:bodyPr>
          <a:lstStyle/>
          <a:p>
            <a:r>
              <a:rPr lang="en-US" sz="1100" dirty="0">
                <a:solidFill>
                  <a:schemeClr val="bg1"/>
                </a:solidFill>
                <a:latin typeface="Arial" panose="020B0604020202020204" pitchFamily="34" charset="0"/>
                <a:cs typeface="Arial" panose="020B0604020202020204" pitchFamily="34" charset="0"/>
              </a:rPr>
              <a:t>FOR FINANCIAL PROFESSIONAL USE — NOT FOR DISTRIBUTION TO THE PUBLIC</a:t>
            </a:r>
          </a:p>
        </p:txBody>
      </p:sp>
      <p:sp>
        <p:nvSpPr>
          <p:cNvPr id="9" name="Right Triangle 8">
            <a:extLst>
              <a:ext uri="{FF2B5EF4-FFF2-40B4-BE49-F238E27FC236}">
                <a16:creationId xmlns:a16="http://schemas.microsoft.com/office/drawing/2014/main" id="{43A623CA-B2EC-7C46-8141-02A93B26925E}"/>
              </a:ext>
              <a:ext uri="{C183D7F6-B498-43B3-948B-1728B52AA6E4}">
                <adec:decorative xmlns:adec="http://schemas.microsoft.com/office/drawing/2017/decorative" val="1"/>
              </a:ext>
            </a:extLst>
          </p:cNvPr>
          <p:cNvSpPr/>
          <p:nvPr/>
        </p:nvSpPr>
        <p:spPr>
          <a:xfrm>
            <a:off x="10940349" y="6209286"/>
            <a:ext cx="732218" cy="640080"/>
          </a:xfrm>
          <a:prstGeom prst="rtTriangle">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7C1ED69C-1429-E34A-91F7-5241B19160E1}"/>
              </a:ext>
            </a:extLst>
          </p:cNvPr>
          <p:cNvSpPr txBox="1">
            <a:spLocks/>
          </p:cNvSpPr>
          <p:nvPr/>
        </p:nvSpPr>
        <p:spPr>
          <a:xfrm>
            <a:off x="838199" y="673052"/>
            <a:ext cx="8062913" cy="6093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47BB"/>
                </a:solidFill>
                <a:latin typeface="Georgia" panose="02040502050405020303" pitchFamily="18" charset="0"/>
              </a:rPr>
              <a:t>Underwriting classes</a:t>
            </a:r>
          </a:p>
        </p:txBody>
      </p:sp>
    </p:spTree>
    <p:extLst>
      <p:ext uri="{BB962C8B-B14F-4D97-AF65-F5344CB8AC3E}">
        <p14:creationId xmlns:p14="http://schemas.microsoft.com/office/powerpoint/2010/main" val="3804910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096571-976C-4022-80D6-7A62EC0DA004}"/>
              </a:ext>
            </a:extLst>
          </p:cNvPr>
          <p:cNvSpPr>
            <a:spLocks noGrp="1"/>
          </p:cNvSpPr>
          <p:nvPr>
            <p:ph idx="1"/>
          </p:nvPr>
        </p:nvSpPr>
        <p:spPr>
          <a:xfrm>
            <a:off x="838200" y="1623371"/>
            <a:ext cx="10515600" cy="4657685"/>
          </a:xfrm>
        </p:spPr>
        <p:txBody>
          <a:bodyPr wrap="square" lIns="0" tIns="0" rIns="0" bIns="0" numCol="1" spcCol="365760">
            <a:spAutoFit/>
          </a:bodyPr>
          <a:lstStyle/>
          <a:p>
            <a:pPr marL="0" indent="0">
              <a:lnSpc>
                <a:spcPct val="100000"/>
              </a:lnSpc>
              <a:spcBef>
                <a:spcPts val="800"/>
              </a:spcBef>
              <a:buNone/>
            </a:pPr>
            <a:r>
              <a:rPr lang="en-US" sz="1200" dirty="0">
                <a:latin typeface="Arial" panose="020B0604020202020204" pitchFamily="34" charset="0"/>
                <a:cs typeface="Arial" panose="020B0604020202020204" pitchFamily="34" charset="0"/>
              </a:rPr>
              <a:t>All guarantees and benefits of the insurance policy are backed by the claims-paying ability of the issuing insurance company. Policy guarantees and benefits are not backed by the broker/dealer and/or insurance agency selling the policy, nor by any of their affiliates, and none of them make any representations or guarantees regarding the claims-paying ability of the issuing insurance company.</a:t>
            </a:r>
          </a:p>
          <a:p>
            <a:pPr marL="0" indent="0">
              <a:lnSpc>
                <a:spcPct val="100000"/>
              </a:lnSpc>
              <a:spcBef>
                <a:spcPts val="800"/>
              </a:spcBef>
              <a:buNone/>
            </a:pPr>
            <a:r>
              <a:rPr lang="en-US" sz="1200" dirty="0">
                <a:latin typeface="Arial" panose="020B0604020202020204" pitchFamily="34" charset="0"/>
                <a:cs typeface="Arial" panose="020B0604020202020204" pitchFamily="34" charset="0"/>
              </a:rPr>
              <a:t>Nationwide </a:t>
            </a:r>
            <a:r>
              <a:rPr lang="en-US" sz="1200" dirty="0" err="1">
                <a:latin typeface="Arial" panose="020B0604020202020204" pitchFamily="34" charset="0"/>
                <a:cs typeface="Arial" panose="020B0604020202020204" pitchFamily="34" charset="0"/>
              </a:rPr>
              <a:t>CareMatters</a:t>
            </a:r>
            <a:r>
              <a:rPr lang="en-US" sz="1200" dirty="0">
                <a:latin typeface="Arial" panose="020B0604020202020204" pitchFamily="34" charset="0"/>
                <a:cs typeface="Arial" panose="020B0604020202020204" pitchFamily="34" charset="0"/>
              </a:rPr>
              <a:t> Together is a cash indemnity product that pays LTC benefits when one or both of the insured persons are certified to have a qualifying condition and a need for LTC services. Bills and receipts showing actual expenses do not have to be submitted for payment of benefits once a claim has been approved. LTC benefits are tax free to the greater of the HIPAA per diem in the year of the claim or actual LTC costs incurred. However, benefits may be taxable under certain circumstances. Clients should consult with their tax and legal advisors about their specific situation.</a:t>
            </a:r>
          </a:p>
          <a:p>
            <a:pPr marL="0" indent="0">
              <a:lnSpc>
                <a:spcPct val="100000"/>
              </a:lnSpc>
              <a:spcBef>
                <a:spcPts val="800"/>
              </a:spcBef>
              <a:buNone/>
            </a:pPr>
            <a:r>
              <a:rPr lang="en-US" sz="1200" dirty="0">
                <a:latin typeface="Arial" panose="020B0604020202020204" pitchFamily="34" charset="0"/>
                <a:cs typeface="Arial" panose="020B0604020202020204" pitchFamily="34" charset="0"/>
              </a:rPr>
              <a:t>Keep in mind that the payment of Long-Term Care Rider benefits, as an acceleration of the death benefit, will reduce both the death benefit and net surrender value of the policy. Additionally, loans and withdrawals will also reduce both the net surrender value and the death benefit. Care should be taken to make sure that life insurance needs continue to be met even if the rider pays out in full or after money is taken from the policy. There is no guarantee that the rider will cover the entire cost for all of the insureds’ long-term care, as this may vary with the needs of each insured. One of the insureds may exhaust the entire long-term care benefit. Nationwide pays the long-term care benefit to the policyowner; there is no guarantee that the policyowner will use the benefit for long-term care expenses if the policy is owned by someone other than the insured.</a:t>
            </a:r>
          </a:p>
          <a:p>
            <a:pPr marL="0" indent="0">
              <a:lnSpc>
                <a:spcPct val="100000"/>
              </a:lnSpc>
              <a:spcBef>
                <a:spcPts val="800"/>
              </a:spcBef>
              <a:buNone/>
            </a:pPr>
            <a:r>
              <a:rPr lang="en-US" sz="1200" dirty="0">
                <a:latin typeface="Arial" panose="020B0604020202020204" pitchFamily="34" charset="0"/>
                <a:cs typeface="Arial" panose="020B0604020202020204" pitchFamily="34" charset="0"/>
              </a:rPr>
              <a:t>The policy that this rider is attached to is noncancelable. This means that the policyowner has the right, subject to the terms of the policy, to continue the policy, provided they pay the scheduled premium on time. Nationwide cannot change any of the terms of the policy on its own and cannot change the scheduled premium.</a:t>
            </a:r>
          </a:p>
          <a:p>
            <a:pPr marL="0" indent="0">
              <a:lnSpc>
                <a:spcPct val="100000"/>
              </a:lnSpc>
              <a:spcBef>
                <a:spcPts val="800"/>
              </a:spcBef>
              <a:buNone/>
            </a:pPr>
            <a:r>
              <a:rPr lang="en-US" sz="1200" dirty="0">
                <a:latin typeface="Arial" panose="020B0604020202020204" pitchFamily="34" charset="0"/>
                <a:cs typeface="Arial" panose="020B0604020202020204" pitchFamily="34" charset="0"/>
              </a:rPr>
              <a:t>When choosing a product, make sure that life insurance and long-term care insurance needs are met. </a:t>
            </a:r>
            <a:r>
              <a:rPr lang="en-US" sz="1200" dirty="0" err="1">
                <a:latin typeface="Arial" panose="020B0604020202020204" pitchFamily="34" charset="0"/>
                <a:cs typeface="Arial" panose="020B0604020202020204" pitchFamily="34" charset="0"/>
              </a:rPr>
              <a:t>CareMatters</a:t>
            </a:r>
            <a:r>
              <a:rPr lang="en-US" sz="1200" dirty="0">
                <a:latin typeface="Arial" panose="020B0604020202020204" pitchFamily="34" charset="0"/>
                <a:cs typeface="Arial" panose="020B0604020202020204" pitchFamily="34" charset="0"/>
              </a:rPr>
              <a:t> Together is not intended to be a primary source of life insurance protection, so make sure that life insurance needs have been covered by appropriate products. Because personal situations may change (e.g., marriage, birth of a child or job promotion), so can life insurance and long-term care insurance needs. Care should be taken to ensure that these strategies and products are suitable. Associated costs, as well as personal and financial objectives, time horizons and risk tolerance, should all be weighed before purchasing </a:t>
            </a:r>
            <a:r>
              <a:rPr lang="en-US" sz="1200" dirty="0" err="1">
                <a:latin typeface="Arial" panose="020B0604020202020204" pitchFamily="34" charset="0"/>
                <a:cs typeface="Arial" panose="020B0604020202020204" pitchFamily="34" charset="0"/>
              </a:rPr>
              <a:t>CareMatters</a:t>
            </a:r>
            <a:r>
              <a:rPr lang="en-US" sz="1200" dirty="0">
                <a:latin typeface="Arial" panose="020B0604020202020204" pitchFamily="34" charset="0"/>
                <a:cs typeface="Arial" panose="020B0604020202020204" pitchFamily="34" charset="0"/>
              </a:rPr>
              <a:t> Together. Life insurance, and long-term care coverage linked to life insurance, may have fees and charges associated with it that include the costs of insurance, which vary based on characteristics of each insured such as sex, health, age and tobacco use. Riders that customize a policy to fit individual needs usually carry an additional charge.</a:t>
            </a:r>
            <a:endParaRPr lang="en-US" sz="1200" dirty="0"/>
          </a:p>
        </p:txBody>
      </p:sp>
      <p:sp>
        <p:nvSpPr>
          <p:cNvPr id="7" name="Slide Number Placeholder 6">
            <a:extLst>
              <a:ext uri="{FF2B5EF4-FFF2-40B4-BE49-F238E27FC236}">
                <a16:creationId xmlns:a16="http://schemas.microsoft.com/office/drawing/2014/main" id="{37DA2A8A-8659-1847-B2BB-8B4A51AE4808}"/>
              </a:ext>
            </a:extLst>
          </p:cNvPr>
          <p:cNvSpPr txBox="1">
            <a:spLocks/>
          </p:cNvSpPr>
          <p:nvPr/>
        </p:nvSpPr>
        <p:spPr>
          <a:xfrm>
            <a:off x="11066926" y="6356350"/>
            <a:ext cx="824753" cy="26159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5A5B2-90EE-42EF-873A-CF5C259EFBCE}" type="slidenum">
              <a:rPr lang="en-US" smtClean="0">
                <a:solidFill>
                  <a:schemeClr val="tx1"/>
                </a:solidFill>
                <a:latin typeface="Arial" panose="020B0604020202020204" pitchFamily="34" charset="0"/>
                <a:cs typeface="Arial" panose="020B0604020202020204" pitchFamily="34" charset="0"/>
              </a:rPr>
              <a:pPr/>
              <a:t>2</a:t>
            </a:fld>
            <a:endParaRPr lang="en-US" dirty="0">
              <a:solidFill>
                <a:schemeClr val="tx1"/>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676C82C7-9646-6E4E-B86F-212940F89CF1}"/>
              </a:ext>
            </a:extLst>
          </p:cNvPr>
          <p:cNvSpPr txBox="1">
            <a:spLocks/>
          </p:cNvSpPr>
          <p:nvPr/>
        </p:nvSpPr>
        <p:spPr>
          <a:xfrm>
            <a:off x="838200" y="415170"/>
            <a:ext cx="10515600" cy="538642"/>
          </a:xfrm>
          <a:prstGeom prst="rect">
            <a:avLst/>
          </a:prstGeom>
        </p:spPr>
        <p:txBody>
          <a:bodyPr vert="horz" lIns="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47BB"/>
                </a:solidFill>
                <a:latin typeface="Georgia" panose="02040502050405020303" pitchFamily="18" charset="0"/>
              </a:rPr>
              <a:t>Important things you need to know </a:t>
            </a:r>
          </a:p>
        </p:txBody>
      </p:sp>
      <p:sp>
        <p:nvSpPr>
          <p:cNvPr id="10" name="TextBox 9">
            <a:extLst>
              <a:ext uri="{FF2B5EF4-FFF2-40B4-BE49-F238E27FC236}">
                <a16:creationId xmlns:a16="http://schemas.microsoft.com/office/drawing/2014/main" id="{B844C3E0-C0DD-A24C-B63B-E28CD5B26893}"/>
              </a:ext>
            </a:extLst>
          </p:cNvPr>
          <p:cNvSpPr txBox="1"/>
          <p:nvPr/>
        </p:nvSpPr>
        <p:spPr>
          <a:xfrm>
            <a:off x="838200" y="1143000"/>
            <a:ext cx="9480538" cy="261610"/>
          </a:xfrm>
          <a:prstGeom prst="rect">
            <a:avLst/>
          </a:prstGeom>
          <a:noFill/>
          <a:ln>
            <a:solidFill>
              <a:schemeClr val="tx1"/>
            </a:solidFill>
          </a:ln>
        </p:spPr>
        <p:txBody>
          <a:bodyPr wrap="square" rtlCol="0">
            <a:spAutoFit/>
          </a:bodyPr>
          <a:lstStyle/>
          <a:p>
            <a:pPr algn="ctr"/>
            <a:r>
              <a:rPr lang="en-US" sz="1100" dirty="0">
                <a:latin typeface="Arial" panose="020B0604020202020204" pitchFamily="34" charset="0"/>
                <a:cs typeface="Arial" panose="020B0604020202020204" pitchFamily="34" charset="0"/>
              </a:rPr>
              <a:t>• Not a deposit • Not FDIC or NCUSIF insured • Not guaranteed by the institution • Not insured by any federal government agency • May lose value</a:t>
            </a:r>
          </a:p>
        </p:txBody>
      </p:sp>
    </p:spTree>
    <p:extLst>
      <p:ext uri="{BB962C8B-B14F-4D97-AF65-F5344CB8AC3E}">
        <p14:creationId xmlns:p14="http://schemas.microsoft.com/office/powerpoint/2010/main" val="3712353507"/>
      </p:ext>
    </p:extLst>
  </p:cSld>
  <p:clrMapOvr>
    <a:masterClrMapping/>
  </p:clrMapOvr>
  <mc:AlternateContent xmlns:mc="http://schemas.openxmlformats.org/markup-compatibility/2006" xmlns:p14="http://schemas.microsoft.com/office/powerpoint/2010/main">
    <mc:Choice Requires="p14">
      <p:transition spd="slow" p14:dur="2000" advTm="3037"/>
    </mc:Choice>
    <mc:Fallback xmlns="">
      <p:transition spd="slow" advTm="3037"/>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0EAF50-90D5-42DD-BF34-DBD5B08A8333}"/>
              </a:ext>
            </a:extLst>
          </p:cNvPr>
          <p:cNvSpPr>
            <a:spLocks noGrp="1"/>
          </p:cNvSpPr>
          <p:nvPr>
            <p:ph idx="1"/>
          </p:nvPr>
        </p:nvSpPr>
        <p:spPr>
          <a:xfrm>
            <a:off x="838200" y="1825625"/>
            <a:ext cx="10515600" cy="3518912"/>
          </a:xfrm>
        </p:spPr>
        <p:txBody>
          <a:bodyPr lIns="0" tIns="0" rIns="0" bIns="0">
            <a:spAutoFit/>
          </a:bodyPr>
          <a:lstStyle/>
          <a:p>
            <a:pPr marL="0" indent="0">
              <a:buNone/>
            </a:pPr>
            <a:r>
              <a:rPr lang="en-US" sz="2000" b="1" dirty="0">
                <a:latin typeface="Arial" panose="020B0604020202020204" pitchFamily="34" charset="0"/>
                <a:cs typeface="Arial" panose="020B0604020202020204" pitchFamily="34" charset="0"/>
              </a:rPr>
              <a:t>Minimum monthly LTC benefit at issue</a:t>
            </a:r>
          </a:p>
          <a:p>
            <a:pPr marL="320040" indent="-182880"/>
            <a:r>
              <a:rPr lang="en-US" sz="2000" dirty="0">
                <a:latin typeface="Arial" panose="020B0604020202020204" pitchFamily="34" charset="0"/>
                <a:cs typeface="Arial" panose="020B0604020202020204" pitchFamily="34" charset="0"/>
              </a:rPr>
              <a:t>$1,500 </a:t>
            </a:r>
          </a:p>
          <a:p>
            <a:pPr marL="320040" indent="-182880"/>
            <a:r>
              <a:rPr lang="en-US" sz="2000" dirty="0">
                <a:latin typeface="Arial" panose="020B0604020202020204" pitchFamily="34" charset="0"/>
                <a:cs typeface="Arial" panose="020B0604020202020204" pitchFamily="34" charset="0"/>
              </a:rPr>
              <a:t>South Dakota: $3,100</a:t>
            </a:r>
          </a:p>
          <a:p>
            <a:pPr marL="320040" indent="-182880"/>
            <a:r>
              <a:rPr lang="en-US" sz="2000" dirty="0">
                <a:latin typeface="Arial" panose="020B0604020202020204" pitchFamily="34" charset="0"/>
                <a:cs typeface="Arial" panose="020B0604020202020204" pitchFamily="34" charset="0"/>
              </a:rPr>
              <a:t>Vermont: $2,325 </a:t>
            </a:r>
          </a:p>
          <a:p>
            <a:pPr marL="320040" indent="-182880"/>
            <a:r>
              <a:rPr lang="en-US" sz="2000" dirty="0">
                <a:latin typeface="Arial" panose="020B0604020202020204" pitchFamily="34" charset="0"/>
                <a:cs typeface="Arial" panose="020B0604020202020204" pitchFamily="34" charset="0"/>
              </a:rPr>
              <a:t>Wisconsin: $1,860 </a:t>
            </a:r>
          </a:p>
          <a:p>
            <a:pPr marL="320040" indent="-182880"/>
            <a:endParaRPr lang="en-US" sz="2000" dirty="0">
              <a:latin typeface="Arial" panose="020B0604020202020204" pitchFamily="34" charset="0"/>
              <a:cs typeface="Arial" panose="020B0604020202020204" pitchFamily="34" charset="0"/>
            </a:endParaRPr>
          </a:p>
          <a:p>
            <a:pPr marL="0" indent="0">
              <a:buNone/>
            </a:pPr>
            <a:r>
              <a:rPr lang="en-US" sz="2000" b="1" dirty="0">
                <a:latin typeface="Arial" panose="020B0604020202020204" pitchFamily="34" charset="0"/>
                <a:cs typeface="Arial" panose="020B0604020202020204" pitchFamily="34" charset="0"/>
              </a:rPr>
              <a:t>Maximum monthly LTC benefit at issue</a:t>
            </a:r>
          </a:p>
          <a:p>
            <a:pPr marL="320040" indent="-182880"/>
            <a:r>
              <a:rPr lang="en-US" sz="2000" dirty="0">
                <a:latin typeface="Arial" panose="020B0604020202020204" pitchFamily="34" charset="0"/>
                <a:cs typeface="Arial" panose="020B0604020202020204" pitchFamily="34" charset="0"/>
              </a:rPr>
              <a:t>$20,833</a:t>
            </a:r>
          </a:p>
          <a:p>
            <a:endParaRPr lang="en-US" sz="2000" dirty="0">
              <a:latin typeface="Arial" panose="020B0604020202020204" pitchFamily="34" charset="0"/>
              <a:cs typeface="Arial" panose="020B0604020202020204" pitchFamily="34" charset="0"/>
            </a:endParaRPr>
          </a:p>
        </p:txBody>
      </p:sp>
      <p:sp>
        <p:nvSpPr>
          <p:cNvPr id="6" name="Slide Number Placeholder 6">
            <a:extLst>
              <a:ext uri="{FF2B5EF4-FFF2-40B4-BE49-F238E27FC236}">
                <a16:creationId xmlns:a16="http://schemas.microsoft.com/office/drawing/2014/main" id="{DEAD914E-1C23-7248-9D33-F31A69B4EC0B}"/>
              </a:ext>
            </a:extLst>
          </p:cNvPr>
          <p:cNvSpPr txBox="1">
            <a:spLocks/>
          </p:cNvSpPr>
          <p:nvPr/>
        </p:nvSpPr>
        <p:spPr>
          <a:xfrm>
            <a:off x="11066926" y="6356350"/>
            <a:ext cx="824753" cy="26159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5A5B2-90EE-42EF-873A-CF5C259EFBCE}" type="slidenum">
              <a:rPr lang="en-US" smtClean="0">
                <a:solidFill>
                  <a:schemeClr val="tx1"/>
                </a:solidFill>
                <a:latin typeface="Arial" panose="020B0604020202020204" pitchFamily="34" charset="0"/>
                <a:cs typeface="Arial" panose="020B0604020202020204" pitchFamily="34" charset="0"/>
              </a:rPr>
              <a:pPr/>
              <a:t>20</a:t>
            </a:fld>
            <a:endParaRPr lang="en-US" dirty="0">
              <a:solidFill>
                <a:schemeClr val="tx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461DF96D-CBBA-414F-9094-E9A1970D2AB3}"/>
              </a:ext>
            </a:extLst>
          </p:cNvPr>
          <p:cNvSpPr/>
          <p:nvPr/>
        </p:nvSpPr>
        <p:spPr>
          <a:xfrm>
            <a:off x="0" y="6209286"/>
            <a:ext cx="10940350" cy="64008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8552226-B802-5F44-8496-98988EC1D211}"/>
              </a:ext>
            </a:extLst>
          </p:cNvPr>
          <p:cNvSpPr/>
          <p:nvPr/>
        </p:nvSpPr>
        <p:spPr>
          <a:xfrm>
            <a:off x="838200" y="6454273"/>
            <a:ext cx="8691562" cy="169277"/>
          </a:xfrm>
          <a:prstGeom prst="rect">
            <a:avLst/>
          </a:prstGeom>
        </p:spPr>
        <p:txBody>
          <a:bodyPr wrap="square" lIns="0" tIns="0" rIns="0" bIns="0">
            <a:spAutoFit/>
          </a:bodyPr>
          <a:lstStyle/>
          <a:p>
            <a:r>
              <a:rPr lang="en-US" sz="1100" dirty="0">
                <a:solidFill>
                  <a:schemeClr val="bg1"/>
                </a:solidFill>
                <a:latin typeface="Arial" panose="020B0604020202020204" pitchFamily="34" charset="0"/>
                <a:cs typeface="Arial" panose="020B0604020202020204" pitchFamily="34" charset="0"/>
              </a:rPr>
              <a:t>FOR FINANCIAL PROFESSIONAL USE — NOT FOR DISTRIBUTION TO THE PUBLIC</a:t>
            </a:r>
          </a:p>
        </p:txBody>
      </p:sp>
      <p:sp>
        <p:nvSpPr>
          <p:cNvPr id="9" name="Right Triangle 8">
            <a:extLst>
              <a:ext uri="{FF2B5EF4-FFF2-40B4-BE49-F238E27FC236}">
                <a16:creationId xmlns:a16="http://schemas.microsoft.com/office/drawing/2014/main" id="{A1BF8F88-4F1A-6741-9E36-D8A4934D73AD}"/>
              </a:ext>
              <a:ext uri="{C183D7F6-B498-43B3-948B-1728B52AA6E4}">
                <adec:decorative xmlns:adec="http://schemas.microsoft.com/office/drawing/2017/decorative" val="1"/>
              </a:ext>
            </a:extLst>
          </p:cNvPr>
          <p:cNvSpPr/>
          <p:nvPr/>
        </p:nvSpPr>
        <p:spPr>
          <a:xfrm>
            <a:off x="10940349" y="6209286"/>
            <a:ext cx="732218" cy="640080"/>
          </a:xfrm>
          <a:prstGeom prst="rtTriangle">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BD1E4096-091A-5242-B03F-76298B2611B6}"/>
              </a:ext>
            </a:extLst>
          </p:cNvPr>
          <p:cNvSpPr txBox="1">
            <a:spLocks/>
          </p:cNvSpPr>
          <p:nvPr/>
        </p:nvSpPr>
        <p:spPr>
          <a:xfrm>
            <a:off x="838199" y="673052"/>
            <a:ext cx="8062913" cy="6093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47BB"/>
                </a:solidFill>
                <a:latin typeface="Georgia" panose="02040502050405020303" pitchFamily="18" charset="0"/>
              </a:rPr>
              <a:t>Product limits </a:t>
            </a:r>
          </a:p>
        </p:txBody>
      </p:sp>
    </p:spTree>
    <p:extLst>
      <p:ext uri="{BB962C8B-B14F-4D97-AF65-F5344CB8AC3E}">
        <p14:creationId xmlns:p14="http://schemas.microsoft.com/office/powerpoint/2010/main" val="2234902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a:extLst>
              <a:ext uri="{FF2B5EF4-FFF2-40B4-BE49-F238E27FC236}">
                <a16:creationId xmlns:a16="http://schemas.microsoft.com/office/drawing/2014/main" id="{5098FA8B-E4F2-134B-944A-207F65A6BE48}"/>
              </a:ext>
            </a:extLst>
          </p:cNvPr>
          <p:cNvSpPr txBox="1">
            <a:spLocks/>
          </p:cNvSpPr>
          <p:nvPr/>
        </p:nvSpPr>
        <p:spPr>
          <a:xfrm>
            <a:off x="11066926" y="6356350"/>
            <a:ext cx="824753" cy="26159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5A5B2-90EE-42EF-873A-CF5C259EFBCE}" type="slidenum">
              <a:rPr lang="en-US" smtClean="0">
                <a:solidFill>
                  <a:schemeClr val="tx1"/>
                </a:solidFill>
                <a:latin typeface="Arial" panose="020B0604020202020204" pitchFamily="34" charset="0"/>
                <a:cs typeface="Arial" panose="020B0604020202020204" pitchFamily="34" charset="0"/>
              </a:rPr>
              <a:pPr/>
              <a:t>21</a:t>
            </a:fld>
            <a:endParaRPr lang="en-US" dirty="0">
              <a:solidFill>
                <a:schemeClr val="tx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1992B18E-47A5-3B4B-B746-1301D057115D}"/>
              </a:ext>
            </a:extLst>
          </p:cNvPr>
          <p:cNvSpPr txBox="1">
            <a:spLocks/>
          </p:cNvSpPr>
          <p:nvPr/>
        </p:nvSpPr>
        <p:spPr>
          <a:xfrm>
            <a:off x="838199" y="657751"/>
            <a:ext cx="8062913" cy="6093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47BB"/>
                </a:solidFill>
                <a:latin typeface="Georgia" panose="02040502050405020303" pitchFamily="18" charset="0"/>
              </a:rPr>
              <a:t>Choosing a beneﬁt duration </a:t>
            </a:r>
          </a:p>
        </p:txBody>
      </p:sp>
      <p:sp>
        <p:nvSpPr>
          <p:cNvPr id="8" name="Rectangle 7">
            <a:extLst>
              <a:ext uri="{FF2B5EF4-FFF2-40B4-BE49-F238E27FC236}">
                <a16:creationId xmlns:a16="http://schemas.microsoft.com/office/drawing/2014/main" id="{6182D109-1599-7147-909E-88FE7E23D844}"/>
              </a:ext>
            </a:extLst>
          </p:cNvPr>
          <p:cNvSpPr/>
          <p:nvPr/>
        </p:nvSpPr>
        <p:spPr>
          <a:xfrm>
            <a:off x="0" y="6209286"/>
            <a:ext cx="10940350" cy="640080"/>
          </a:xfrm>
          <a:prstGeom prst="rect">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92B2948-9EF4-4043-8C09-8747DEC3DE5F}"/>
              </a:ext>
            </a:extLst>
          </p:cNvPr>
          <p:cNvSpPr/>
          <p:nvPr/>
        </p:nvSpPr>
        <p:spPr>
          <a:xfrm>
            <a:off x="838200" y="6487148"/>
            <a:ext cx="8691562" cy="169277"/>
          </a:xfrm>
          <a:prstGeom prst="rect">
            <a:avLst/>
          </a:prstGeom>
        </p:spPr>
        <p:txBody>
          <a:bodyPr wrap="square" lIns="0" tIns="0" rIns="0" bIns="0">
            <a:spAutoFit/>
          </a:bodyPr>
          <a:lstStyle/>
          <a:p>
            <a:r>
              <a:rPr lang="en-US" sz="1100" dirty="0">
                <a:solidFill>
                  <a:schemeClr val="bg1"/>
                </a:solidFill>
                <a:latin typeface="Arial" panose="020B0604020202020204" pitchFamily="34" charset="0"/>
                <a:cs typeface="Arial" panose="020B0604020202020204" pitchFamily="34" charset="0"/>
              </a:rPr>
              <a:t>FOR FINANCIAL PROFESSIONAL USE — NOT FOR DISTRIBUTION TO THE PUBLIC</a:t>
            </a:r>
          </a:p>
        </p:txBody>
      </p:sp>
      <p:sp>
        <p:nvSpPr>
          <p:cNvPr id="10" name="Right Triangle 9">
            <a:extLst>
              <a:ext uri="{FF2B5EF4-FFF2-40B4-BE49-F238E27FC236}">
                <a16:creationId xmlns:a16="http://schemas.microsoft.com/office/drawing/2014/main" id="{6BDA76B1-587D-D246-98CB-B5132537A95B}"/>
              </a:ext>
              <a:ext uri="{C183D7F6-B498-43B3-948B-1728B52AA6E4}">
                <adec:decorative xmlns:adec="http://schemas.microsoft.com/office/drawing/2017/decorative" val="1"/>
              </a:ext>
            </a:extLst>
          </p:cNvPr>
          <p:cNvSpPr/>
          <p:nvPr/>
        </p:nvSpPr>
        <p:spPr>
          <a:xfrm>
            <a:off x="10940349" y="6209286"/>
            <a:ext cx="732218" cy="640080"/>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59F631B2-D15F-804E-A83F-B139CBF1F87F}"/>
              </a:ext>
            </a:extLst>
          </p:cNvPr>
          <p:cNvCxnSpPr>
            <a:cxnSpLocks/>
          </p:cNvCxnSpPr>
          <p:nvPr/>
        </p:nvCxnSpPr>
        <p:spPr>
          <a:xfrm>
            <a:off x="2070669" y="7481608"/>
            <a:ext cx="8869680"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5661D4AB-56E2-304A-8633-6665C9FDD92A}"/>
              </a:ext>
            </a:extLst>
          </p:cNvPr>
          <p:cNvSpPr txBox="1"/>
          <p:nvPr/>
        </p:nvSpPr>
        <p:spPr>
          <a:xfrm>
            <a:off x="3519017" y="1552812"/>
            <a:ext cx="5110832" cy="323165"/>
          </a:xfrm>
          <a:prstGeom prst="rect">
            <a:avLst/>
          </a:prstGeom>
          <a:noFill/>
        </p:spPr>
        <p:txBody>
          <a:bodyPr wrap="square" rtlCol="0">
            <a:spAutoFit/>
          </a:bodyPr>
          <a:lstStyle/>
          <a:p>
            <a:pPr algn="ctr"/>
            <a:r>
              <a:rPr lang="en-US" sz="1500" b="1" dirty="0">
                <a:latin typeface="Arial" panose="020B0604020202020204" pitchFamily="34" charset="0"/>
                <a:cs typeface="Arial" panose="020B0604020202020204" pitchFamily="34" charset="0"/>
              </a:rPr>
              <a:t>Your clients select one of these three options</a:t>
            </a:r>
            <a:endParaRPr lang="en-US" sz="1500" dirty="0">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C2BC7719-97E9-1643-A441-8DE056547067}"/>
              </a:ext>
            </a:extLst>
          </p:cNvPr>
          <p:cNvSpPr/>
          <p:nvPr/>
        </p:nvSpPr>
        <p:spPr>
          <a:xfrm>
            <a:off x="8223197" y="4494156"/>
            <a:ext cx="1321067" cy="1138428"/>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100" b="1" dirty="0">
                <a:latin typeface="Arial" panose="020B0604020202020204" pitchFamily="34" charset="0"/>
                <a:cs typeface="Arial" panose="020B0604020202020204" pitchFamily="34" charset="0"/>
              </a:rPr>
              <a:t>60</a:t>
            </a:r>
          </a:p>
        </p:txBody>
      </p:sp>
      <p:sp>
        <p:nvSpPr>
          <p:cNvPr id="30" name="Rectangle 29">
            <a:extLst>
              <a:ext uri="{FF2B5EF4-FFF2-40B4-BE49-F238E27FC236}">
                <a16:creationId xmlns:a16="http://schemas.microsoft.com/office/drawing/2014/main" id="{74335638-B14E-E64C-AB78-5E4057613083}"/>
              </a:ext>
            </a:extLst>
          </p:cNvPr>
          <p:cNvSpPr/>
          <p:nvPr/>
        </p:nvSpPr>
        <p:spPr>
          <a:xfrm>
            <a:off x="3519018" y="3397058"/>
            <a:ext cx="1321067" cy="68287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latin typeface="Arial" panose="020B0604020202020204" pitchFamily="34" charset="0"/>
                <a:cs typeface="Arial" panose="020B0604020202020204" pitchFamily="34" charset="0"/>
              </a:rPr>
              <a:t>36</a:t>
            </a:r>
          </a:p>
        </p:txBody>
      </p:sp>
      <p:sp>
        <p:nvSpPr>
          <p:cNvPr id="31" name="TextBox 30">
            <a:extLst>
              <a:ext uri="{FF2B5EF4-FFF2-40B4-BE49-F238E27FC236}">
                <a16:creationId xmlns:a16="http://schemas.microsoft.com/office/drawing/2014/main" id="{1AD44711-A5EE-BB4C-BA97-3D3BB874DCBF}"/>
              </a:ext>
            </a:extLst>
          </p:cNvPr>
          <p:cNvSpPr txBox="1"/>
          <p:nvPr/>
        </p:nvSpPr>
        <p:spPr>
          <a:xfrm>
            <a:off x="1031583" y="3401354"/>
            <a:ext cx="1999715" cy="715581"/>
          </a:xfrm>
          <a:prstGeom prst="rect">
            <a:avLst/>
          </a:prstGeom>
          <a:noFill/>
        </p:spPr>
        <p:txBody>
          <a:bodyPr wrap="square" rtlCol="0">
            <a:spAutoFit/>
          </a:bodyPr>
          <a:lstStyle/>
          <a:p>
            <a:r>
              <a:rPr lang="en-US" sz="1350" b="1" dirty="0">
                <a:latin typeface="Arial" panose="020B0604020202020204" pitchFamily="34" charset="0"/>
                <a:cs typeface="Arial" panose="020B0604020202020204" pitchFamily="34" charset="0"/>
              </a:rPr>
              <a:t>LTC Rider</a:t>
            </a:r>
          </a:p>
          <a:p>
            <a:r>
              <a:rPr lang="en-US" sz="1350" dirty="0">
                <a:latin typeface="Arial" panose="020B0604020202020204" pitchFamily="34" charset="0"/>
                <a:cs typeface="Arial" panose="020B0604020202020204" pitchFamily="34" charset="0"/>
              </a:rPr>
              <a:t>Acceleration of the death benefit</a:t>
            </a:r>
          </a:p>
        </p:txBody>
      </p:sp>
      <p:sp>
        <p:nvSpPr>
          <p:cNvPr id="32" name="TextBox 31">
            <a:extLst>
              <a:ext uri="{FF2B5EF4-FFF2-40B4-BE49-F238E27FC236}">
                <a16:creationId xmlns:a16="http://schemas.microsoft.com/office/drawing/2014/main" id="{5EEC405C-CED6-0C4B-B6F7-22E0E0C6CEA0}"/>
              </a:ext>
            </a:extLst>
          </p:cNvPr>
          <p:cNvSpPr txBox="1"/>
          <p:nvPr/>
        </p:nvSpPr>
        <p:spPr>
          <a:xfrm>
            <a:off x="1031583" y="4472098"/>
            <a:ext cx="1823249" cy="923330"/>
          </a:xfrm>
          <a:prstGeom prst="rect">
            <a:avLst/>
          </a:prstGeom>
          <a:noFill/>
        </p:spPr>
        <p:txBody>
          <a:bodyPr wrap="square" rtlCol="0">
            <a:spAutoFit/>
          </a:bodyPr>
          <a:lstStyle/>
          <a:p>
            <a:r>
              <a:rPr lang="en-US" sz="1350" b="1" dirty="0">
                <a:latin typeface="Arial" panose="020B0604020202020204" pitchFamily="34" charset="0"/>
                <a:cs typeface="Arial" panose="020B0604020202020204" pitchFamily="34" charset="0"/>
              </a:rPr>
              <a:t>LTC Extension of Benefits Rider</a:t>
            </a:r>
          </a:p>
          <a:p>
            <a:r>
              <a:rPr lang="en-US" sz="1350" dirty="0">
                <a:latin typeface="Arial" panose="020B0604020202020204" pitchFamily="34" charset="0"/>
                <a:cs typeface="Arial" panose="020B0604020202020204" pitchFamily="34" charset="0"/>
              </a:rPr>
              <a:t>After the acceleration is exhausted</a:t>
            </a:r>
          </a:p>
        </p:txBody>
      </p:sp>
      <p:sp>
        <p:nvSpPr>
          <p:cNvPr id="33" name="TextBox 32">
            <a:extLst>
              <a:ext uri="{FF2B5EF4-FFF2-40B4-BE49-F238E27FC236}">
                <a16:creationId xmlns:a16="http://schemas.microsoft.com/office/drawing/2014/main" id="{96B9F957-00CF-EC4C-BF6C-AD3B637C048D}"/>
              </a:ext>
            </a:extLst>
          </p:cNvPr>
          <p:cNvSpPr txBox="1"/>
          <p:nvPr/>
        </p:nvSpPr>
        <p:spPr>
          <a:xfrm>
            <a:off x="865588" y="2012562"/>
            <a:ext cx="2416606" cy="784830"/>
          </a:xfrm>
          <a:prstGeom prst="rect">
            <a:avLst/>
          </a:prstGeom>
          <a:noFill/>
        </p:spPr>
        <p:txBody>
          <a:bodyPr wrap="square" rtlCol="0">
            <a:spAutoFit/>
          </a:bodyPr>
          <a:lstStyle/>
          <a:p>
            <a:pPr algn="ctr"/>
            <a:r>
              <a:rPr lang="en-US" sz="1500" b="1" dirty="0">
                <a:latin typeface="Arial" panose="020B0604020202020204" pitchFamily="34" charset="0"/>
                <a:cs typeface="Arial" panose="020B0604020202020204" pitchFamily="34" charset="0"/>
              </a:rPr>
              <a:t>Maximum number of full monthly LTC benefit payments</a:t>
            </a:r>
          </a:p>
        </p:txBody>
      </p:sp>
      <p:sp>
        <p:nvSpPr>
          <p:cNvPr id="34" name="Rectangle 33">
            <a:extLst>
              <a:ext uri="{FF2B5EF4-FFF2-40B4-BE49-F238E27FC236}">
                <a16:creationId xmlns:a16="http://schemas.microsoft.com/office/drawing/2014/main" id="{E72AC80B-774A-C447-9CD4-39AE4A43DA63}"/>
              </a:ext>
            </a:extLst>
          </p:cNvPr>
          <p:cNvSpPr/>
          <p:nvPr/>
        </p:nvSpPr>
        <p:spPr>
          <a:xfrm>
            <a:off x="5843926" y="4494156"/>
            <a:ext cx="1321067" cy="685800"/>
          </a:xfrm>
          <a:prstGeom prst="rect">
            <a:avLst/>
          </a:prstGeom>
          <a:solidFill>
            <a:srgbClr val="1F7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100" b="1" dirty="0">
                <a:latin typeface="Arial" panose="020B0604020202020204" pitchFamily="34" charset="0"/>
                <a:cs typeface="Arial" panose="020B0604020202020204" pitchFamily="34" charset="0"/>
              </a:rPr>
              <a:t>36</a:t>
            </a:r>
          </a:p>
        </p:txBody>
      </p:sp>
      <p:sp>
        <p:nvSpPr>
          <p:cNvPr id="35" name="Rectangle 34">
            <a:extLst>
              <a:ext uri="{FF2B5EF4-FFF2-40B4-BE49-F238E27FC236}">
                <a16:creationId xmlns:a16="http://schemas.microsoft.com/office/drawing/2014/main" id="{AD2B11DA-9692-144F-990B-DD23EEE098EF}"/>
              </a:ext>
            </a:extLst>
          </p:cNvPr>
          <p:cNvSpPr/>
          <p:nvPr/>
        </p:nvSpPr>
        <p:spPr>
          <a:xfrm>
            <a:off x="3519018" y="4499764"/>
            <a:ext cx="1321067" cy="283916"/>
          </a:xfrm>
          <a:prstGeom prst="rect">
            <a:avLst/>
          </a:prstGeom>
          <a:solidFill>
            <a:srgbClr val="8CC8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latin typeface="Arial" panose="020B0604020202020204" pitchFamily="34" charset="0"/>
                <a:cs typeface="Arial" panose="020B0604020202020204" pitchFamily="34" charset="0"/>
              </a:rPr>
              <a:t>12</a:t>
            </a:r>
          </a:p>
        </p:txBody>
      </p:sp>
      <p:sp>
        <p:nvSpPr>
          <p:cNvPr id="36" name="Rectangle 35">
            <a:extLst>
              <a:ext uri="{FF2B5EF4-FFF2-40B4-BE49-F238E27FC236}">
                <a16:creationId xmlns:a16="http://schemas.microsoft.com/office/drawing/2014/main" id="{E38F846A-3F71-8544-BA78-422A7F6B9C17}"/>
              </a:ext>
            </a:extLst>
          </p:cNvPr>
          <p:cNvSpPr/>
          <p:nvPr/>
        </p:nvSpPr>
        <p:spPr>
          <a:xfrm>
            <a:off x="5843926" y="3397058"/>
            <a:ext cx="1321067" cy="68287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latin typeface="Arial" panose="020B0604020202020204" pitchFamily="34" charset="0"/>
                <a:cs typeface="Arial" panose="020B0604020202020204" pitchFamily="34" charset="0"/>
              </a:rPr>
              <a:t>36</a:t>
            </a:r>
          </a:p>
        </p:txBody>
      </p:sp>
      <p:sp>
        <p:nvSpPr>
          <p:cNvPr id="37" name="Rectangle 36">
            <a:extLst>
              <a:ext uri="{FF2B5EF4-FFF2-40B4-BE49-F238E27FC236}">
                <a16:creationId xmlns:a16="http://schemas.microsoft.com/office/drawing/2014/main" id="{51FBAA1D-EB20-854C-935B-46CAE3AA966A}"/>
              </a:ext>
            </a:extLst>
          </p:cNvPr>
          <p:cNvSpPr/>
          <p:nvPr/>
        </p:nvSpPr>
        <p:spPr>
          <a:xfrm>
            <a:off x="8223197" y="3397058"/>
            <a:ext cx="1321067" cy="68287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latin typeface="Arial" panose="020B0604020202020204" pitchFamily="34" charset="0"/>
                <a:cs typeface="Arial" panose="020B0604020202020204" pitchFamily="34" charset="0"/>
              </a:rPr>
              <a:t>36</a:t>
            </a:r>
          </a:p>
        </p:txBody>
      </p:sp>
      <p:sp>
        <p:nvSpPr>
          <p:cNvPr id="38" name="TextBox 37">
            <a:extLst>
              <a:ext uri="{FF2B5EF4-FFF2-40B4-BE49-F238E27FC236}">
                <a16:creationId xmlns:a16="http://schemas.microsoft.com/office/drawing/2014/main" id="{5DC620E2-2298-9C4B-BA99-CBC5F54BF722}"/>
              </a:ext>
            </a:extLst>
          </p:cNvPr>
          <p:cNvSpPr txBox="1"/>
          <p:nvPr/>
        </p:nvSpPr>
        <p:spPr>
          <a:xfrm>
            <a:off x="3915697" y="2137240"/>
            <a:ext cx="527709"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48</a:t>
            </a:r>
          </a:p>
        </p:txBody>
      </p:sp>
      <p:sp>
        <p:nvSpPr>
          <p:cNvPr id="39" name="TextBox 38">
            <a:extLst>
              <a:ext uri="{FF2B5EF4-FFF2-40B4-BE49-F238E27FC236}">
                <a16:creationId xmlns:a16="http://schemas.microsoft.com/office/drawing/2014/main" id="{9A040409-5C8C-DC4E-BF7B-B38B57123BE7}"/>
              </a:ext>
            </a:extLst>
          </p:cNvPr>
          <p:cNvSpPr txBox="1"/>
          <p:nvPr/>
        </p:nvSpPr>
        <p:spPr>
          <a:xfrm>
            <a:off x="6240605" y="2137240"/>
            <a:ext cx="527709"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72</a:t>
            </a:r>
          </a:p>
        </p:txBody>
      </p:sp>
      <p:sp>
        <p:nvSpPr>
          <p:cNvPr id="40" name="TextBox 39">
            <a:extLst>
              <a:ext uri="{FF2B5EF4-FFF2-40B4-BE49-F238E27FC236}">
                <a16:creationId xmlns:a16="http://schemas.microsoft.com/office/drawing/2014/main" id="{21219BB1-587E-224C-854A-BBA56AEEB773}"/>
              </a:ext>
            </a:extLst>
          </p:cNvPr>
          <p:cNvSpPr txBox="1"/>
          <p:nvPr/>
        </p:nvSpPr>
        <p:spPr>
          <a:xfrm>
            <a:off x="8619876" y="2137240"/>
            <a:ext cx="527709"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96</a:t>
            </a:r>
          </a:p>
        </p:txBody>
      </p:sp>
      <p:sp>
        <p:nvSpPr>
          <p:cNvPr id="41" name="Plus Sign 2">
            <a:extLst>
              <a:ext uri="{FF2B5EF4-FFF2-40B4-BE49-F238E27FC236}">
                <a16:creationId xmlns:a16="http://schemas.microsoft.com/office/drawing/2014/main" id="{25D3D477-42C3-9E40-A5DB-1C0FF1353FEA}"/>
              </a:ext>
            </a:extLst>
          </p:cNvPr>
          <p:cNvSpPr/>
          <p:nvPr/>
        </p:nvSpPr>
        <p:spPr>
          <a:xfrm>
            <a:off x="4065251" y="4180107"/>
            <a:ext cx="228600" cy="226314"/>
          </a:xfrm>
          <a:prstGeom prst="mathPlus">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US" sz="1600" dirty="0" err="1">
              <a:solidFill>
                <a:schemeClr val="bg1"/>
              </a:solidFill>
            </a:endParaRPr>
          </a:p>
        </p:txBody>
      </p:sp>
      <p:sp>
        <p:nvSpPr>
          <p:cNvPr id="42" name="Plus Sign 18">
            <a:extLst>
              <a:ext uri="{FF2B5EF4-FFF2-40B4-BE49-F238E27FC236}">
                <a16:creationId xmlns:a16="http://schemas.microsoft.com/office/drawing/2014/main" id="{7A8067E8-B2C8-9A4C-9845-6608B14865C1}"/>
              </a:ext>
            </a:extLst>
          </p:cNvPr>
          <p:cNvSpPr/>
          <p:nvPr/>
        </p:nvSpPr>
        <p:spPr>
          <a:xfrm>
            <a:off x="6390159" y="4180107"/>
            <a:ext cx="228600" cy="226314"/>
          </a:xfrm>
          <a:prstGeom prst="mathPlus">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US" sz="1600" dirty="0" err="1">
              <a:solidFill>
                <a:schemeClr val="bg1"/>
              </a:solidFill>
            </a:endParaRPr>
          </a:p>
        </p:txBody>
      </p:sp>
      <p:sp>
        <p:nvSpPr>
          <p:cNvPr id="43" name="Plus Sign 19">
            <a:extLst>
              <a:ext uri="{FF2B5EF4-FFF2-40B4-BE49-F238E27FC236}">
                <a16:creationId xmlns:a16="http://schemas.microsoft.com/office/drawing/2014/main" id="{89ED3D25-6E7D-1F4D-BDBE-03A16005C74F}"/>
              </a:ext>
            </a:extLst>
          </p:cNvPr>
          <p:cNvSpPr/>
          <p:nvPr/>
        </p:nvSpPr>
        <p:spPr>
          <a:xfrm>
            <a:off x="8769430" y="4180107"/>
            <a:ext cx="228600" cy="226314"/>
          </a:xfrm>
          <a:prstGeom prst="mathPlus">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US" sz="1600" dirty="0" err="1">
              <a:solidFill>
                <a:schemeClr val="bg1"/>
              </a:solidFill>
            </a:endParaRPr>
          </a:p>
        </p:txBody>
      </p:sp>
      <p:cxnSp>
        <p:nvCxnSpPr>
          <p:cNvPr id="44" name="Straight Connector 43">
            <a:extLst>
              <a:ext uri="{FF2B5EF4-FFF2-40B4-BE49-F238E27FC236}">
                <a16:creationId xmlns:a16="http://schemas.microsoft.com/office/drawing/2014/main" id="{A56EBF19-E1DB-D443-B10E-A9A28DD4E98E}"/>
              </a:ext>
            </a:extLst>
          </p:cNvPr>
          <p:cNvCxnSpPr/>
          <p:nvPr/>
        </p:nvCxnSpPr>
        <p:spPr>
          <a:xfrm>
            <a:off x="5347820" y="2203584"/>
            <a:ext cx="0" cy="3505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FC196E0-C4E6-7247-ABFE-4CCC690B8FC8}"/>
              </a:ext>
            </a:extLst>
          </p:cNvPr>
          <p:cNvCxnSpPr/>
          <p:nvPr/>
        </p:nvCxnSpPr>
        <p:spPr>
          <a:xfrm>
            <a:off x="7710024" y="2203584"/>
            <a:ext cx="0" cy="3505200"/>
          </a:xfrm>
          <a:prstGeom prst="line">
            <a:avLst/>
          </a:prstGeom>
        </p:spPr>
        <p:style>
          <a:lnRef idx="1">
            <a:schemeClr val="accent1"/>
          </a:lnRef>
          <a:fillRef idx="0">
            <a:schemeClr val="accent1"/>
          </a:fillRef>
          <a:effectRef idx="0">
            <a:schemeClr val="accent1"/>
          </a:effectRef>
          <a:fontRef idx="minor">
            <a:schemeClr val="tx1"/>
          </a:fontRef>
        </p:style>
      </p:cxnSp>
      <p:sp>
        <p:nvSpPr>
          <p:cNvPr id="46" name="Equals 7">
            <a:extLst>
              <a:ext uri="{FF2B5EF4-FFF2-40B4-BE49-F238E27FC236}">
                <a16:creationId xmlns:a16="http://schemas.microsoft.com/office/drawing/2014/main" id="{1F9507DE-11D0-7545-8AC2-72F83A3099CE}"/>
              </a:ext>
            </a:extLst>
          </p:cNvPr>
          <p:cNvSpPr/>
          <p:nvPr/>
        </p:nvSpPr>
        <p:spPr>
          <a:xfrm>
            <a:off x="4027152" y="3056829"/>
            <a:ext cx="304798" cy="205770"/>
          </a:xfrm>
          <a:prstGeom prst="mathEqual">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US" sz="1600" dirty="0" err="1">
              <a:solidFill>
                <a:schemeClr val="bg1"/>
              </a:solidFill>
            </a:endParaRPr>
          </a:p>
        </p:txBody>
      </p:sp>
      <p:sp>
        <p:nvSpPr>
          <p:cNvPr id="47" name="Equals 25">
            <a:extLst>
              <a:ext uri="{FF2B5EF4-FFF2-40B4-BE49-F238E27FC236}">
                <a16:creationId xmlns:a16="http://schemas.microsoft.com/office/drawing/2014/main" id="{EC7F6EED-3D45-034A-829D-97BDF3B34F90}"/>
              </a:ext>
            </a:extLst>
          </p:cNvPr>
          <p:cNvSpPr/>
          <p:nvPr/>
        </p:nvSpPr>
        <p:spPr>
          <a:xfrm>
            <a:off x="6352060" y="3030379"/>
            <a:ext cx="304798" cy="258670"/>
          </a:xfrm>
          <a:prstGeom prst="mathEqual">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US" sz="1600" dirty="0" err="1">
              <a:solidFill>
                <a:schemeClr val="bg1"/>
              </a:solidFill>
            </a:endParaRPr>
          </a:p>
        </p:txBody>
      </p:sp>
      <p:sp>
        <p:nvSpPr>
          <p:cNvPr id="48" name="Equals 26">
            <a:extLst>
              <a:ext uri="{FF2B5EF4-FFF2-40B4-BE49-F238E27FC236}">
                <a16:creationId xmlns:a16="http://schemas.microsoft.com/office/drawing/2014/main" id="{4072BC36-5CA9-2240-851D-A9714EDE46F2}"/>
              </a:ext>
            </a:extLst>
          </p:cNvPr>
          <p:cNvSpPr/>
          <p:nvPr/>
        </p:nvSpPr>
        <p:spPr>
          <a:xfrm>
            <a:off x="8731331" y="3030379"/>
            <a:ext cx="304798" cy="258670"/>
          </a:xfrm>
          <a:prstGeom prst="mathEqual">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US" sz="1600" dirty="0" err="1">
              <a:solidFill>
                <a:schemeClr val="bg1"/>
              </a:solidFill>
            </a:endParaRPr>
          </a:p>
        </p:txBody>
      </p:sp>
      <p:sp>
        <p:nvSpPr>
          <p:cNvPr id="49" name="TextBox 48">
            <a:extLst>
              <a:ext uri="{FF2B5EF4-FFF2-40B4-BE49-F238E27FC236}">
                <a16:creationId xmlns:a16="http://schemas.microsoft.com/office/drawing/2014/main" id="{E1D9BE8E-5C60-0246-AB39-F42F769350C0}"/>
              </a:ext>
            </a:extLst>
          </p:cNvPr>
          <p:cNvSpPr txBox="1"/>
          <p:nvPr/>
        </p:nvSpPr>
        <p:spPr>
          <a:xfrm>
            <a:off x="1045104" y="5799231"/>
            <a:ext cx="4474179" cy="365991"/>
          </a:xfrm>
          <a:prstGeom prst="rect">
            <a:avLst/>
          </a:prstGeom>
          <a:noFill/>
        </p:spPr>
        <p:txBody>
          <a:bodyPr wrap="none" lIns="0" tIns="0" rIns="0" bIns="0" rtlCol="0">
            <a:noAutofit/>
          </a:bodyPr>
          <a:lstStyle/>
          <a:p>
            <a:pPr algn="l">
              <a:lnSpc>
                <a:spcPct val="112000"/>
              </a:lnSpc>
            </a:pPr>
            <a:r>
              <a:rPr lang="en-US" sz="1200" dirty="0">
                <a:solidFill>
                  <a:schemeClr val="tx1"/>
                </a:solidFill>
                <a:latin typeface="Arial" panose="020B0604020202020204" pitchFamily="34" charset="0"/>
                <a:cs typeface="Arial" panose="020B0604020202020204" pitchFamily="34" charset="0"/>
              </a:rPr>
              <a:t>For Preferred clients</a:t>
            </a:r>
          </a:p>
        </p:txBody>
      </p:sp>
    </p:spTree>
    <p:extLst>
      <p:ext uri="{BB962C8B-B14F-4D97-AF65-F5344CB8AC3E}">
        <p14:creationId xmlns:p14="http://schemas.microsoft.com/office/powerpoint/2010/main" val="1284149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a:extLst>
              <a:ext uri="{FF2B5EF4-FFF2-40B4-BE49-F238E27FC236}">
                <a16:creationId xmlns:a16="http://schemas.microsoft.com/office/drawing/2014/main" id="{5098FA8B-E4F2-134B-944A-207F65A6BE48}"/>
              </a:ext>
            </a:extLst>
          </p:cNvPr>
          <p:cNvSpPr txBox="1">
            <a:spLocks/>
          </p:cNvSpPr>
          <p:nvPr/>
        </p:nvSpPr>
        <p:spPr>
          <a:xfrm>
            <a:off x="11066926" y="6356350"/>
            <a:ext cx="824753" cy="26159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5A5B2-90EE-42EF-873A-CF5C259EFBCE}" type="slidenum">
              <a:rPr lang="en-US" smtClean="0">
                <a:solidFill>
                  <a:schemeClr val="tx1"/>
                </a:solidFill>
                <a:latin typeface="Arial" panose="020B0604020202020204" pitchFamily="34" charset="0"/>
                <a:cs typeface="Arial" panose="020B0604020202020204" pitchFamily="34" charset="0"/>
              </a:rPr>
              <a:pPr/>
              <a:t>22</a:t>
            </a:fld>
            <a:endParaRPr lang="en-US" dirty="0">
              <a:solidFill>
                <a:schemeClr val="tx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1992B18E-47A5-3B4B-B746-1301D057115D}"/>
              </a:ext>
            </a:extLst>
          </p:cNvPr>
          <p:cNvSpPr txBox="1">
            <a:spLocks/>
          </p:cNvSpPr>
          <p:nvPr/>
        </p:nvSpPr>
        <p:spPr>
          <a:xfrm>
            <a:off x="838199" y="657751"/>
            <a:ext cx="10610590" cy="9971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47BB"/>
                </a:solidFill>
                <a:latin typeface="Georgia" panose="02040502050405020303" pitchFamily="18" charset="0"/>
              </a:rPr>
              <a:t>Choosing a beneﬁt duration</a:t>
            </a:r>
            <a:br>
              <a:rPr lang="en-US" b="1" dirty="0">
                <a:solidFill>
                  <a:srgbClr val="0047BB"/>
                </a:solidFill>
                <a:latin typeface="Georgia" panose="02040502050405020303" pitchFamily="18" charset="0"/>
              </a:rPr>
            </a:br>
            <a:r>
              <a:rPr lang="en-US" sz="2800" b="1" dirty="0">
                <a:solidFill>
                  <a:srgbClr val="0047BB"/>
                </a:solidFill>
                <a:latin typeface="Arial" panose="020B0604020202020204" pitchFamily="34" charset="0"/>
                <a:cs typeface="Arial" panose="020B0604020202020204" pitchFamily="34" charset="0"/>
              </a:rPr>
              <a:t>when one applicant is rated Standard</a:t>
            </a:r>
          </a:p>
        </p:txBody>
      </p:sp>
      <p:sp>
        <p:nvSpPr>
          <p:cNvPr id="8" name="Rectangle 7">
            <a:extLst>
              <a:ext uri="{FF2B5EF4-FFF2-40B4-BE49-F238E27FC236}">
                <a16:creationId xmlns:a16="http://schemas.microsoft.com/office/drawing/2014/main" id="{6182D109-1599-7147-909E-88FE7E23D844}"/>
              </a:ext>
            </a:extLst>
          </p:cNvPr>
          <p:cNvSpPr/>
          <p:nvPr/>
        </p:nvSpPr>
        <p:spPr>
          <a:xfrm>
            <a:off x="0" y="6209286"/>
            <a:ext cx="10940350" cy="640080"/>
          </a:xfrm>
          <a:prstGeom prst="rect">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92B2948-9EF4-4043-8C09-8747DEC3DE5F}"/>
              </a:ext>
            </a:extLst>
          </p:cNvPr>
          <p:cNvSpPr/>
          <p:nvPr/>
        </p:nvSpPr>
        <p:spPr>
          <a:xfrm>
            <a:off x="838200" y="6487148"/>
            <a:ext cx="8691562" cy="169277"/>
          </a:xfrm>
          <a:prstGeom prst="rect">
            <a:avLst/>
          </a:prstGeom>
        </p:spPr>
        <p:txBody>
          <a:bodyPr wrap="square" lIns="0" tIns="0" rIns="0" bIns="0">
            <a:spAutoFit/>
          </a:bodyPr>
          <a:lstStyle/>
          <a:p>
            <a:r>
              <a:rPr lang="en-US" sz="1100" dirty="0">
                <a:solidFill>
                  <a:schemeClr val="bg1"/>
                </a:solidFill>
                <a:latin typeface="Arial" panose="020B0604020202020204" pitchFamily="34" charset="0"/>
                <a:cs typeface="Arial" panose="020B0604020202020204" pitchFamily="34" charset="0"/>
              </a:rPr>
              <a:t>FOR FINANCIAL PROFESSIONAL USE — NOT FOR DISTRIBUTION TO THE PUBLIC</a:t>
            </a:r>
          </a:p>
        </p:txBody>
      </p:sp>
      <p:sp>
        <p:nvSpPr>
          <p:cNvPr id="10" name="Right Triangle 9">
            <a:extLst>
              <a:ext uri="{FF2B5EF4-FFF2-40B4-BE49-F238E27FC236}">
                <a16:creationId xmlns:a16="http://schemas.microsoft.com/office/drawing/2014/main" id="{6BDA76B1-587D-D246-98CB-B5132537A95B}"/>
              </a:ext>
              <a:ext uri="{C183D7F6-B498-43B3-948B-1728B52AA6E4}">
                <adec:decorative xmlns:adec="http://schemas.microsoft.com/office/drawing/2017/decorative" val="1"/>
              </a:ext>
            </a:extLst>
          </p:cNvPr>
          <p:cNvSpPr/>
          <p:nvPr/>
        </p:nvSpPr>
        <p:spPr>
          <a:xfrm>
            <a:off x="10940349" y="6209286"/>
            <a:ext cx="732218" cy="640080"/>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59F631B2-D15F-804E-A83F-B139CBF1F87F}"/>
              </a:ext>
            </a:extLst>
          </p:cNvPr>
          <p:cNvCxnSpPr>
            <a:cxnSpLocks/>
          </p:cNvCxnSpPr>
          <p:nvPr/>
        </p:nvCxnSpPr>
        <p:spPr>
          <a:xfrm>
            <a:off x="2070669" y="7481608"/>
            <a:ext cx="8869680"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5661D4AB-56E2-304A-8633-6665C9FDD92A}"/>
              </a:ext>
            </a:extLst>
          </p:cNvPr>
          <p:cNvSpPr txBox="1"/>
          <p:nvPr/>
        </p:nvSpPr>
        <p:spPr>
          <a:xfrm>
            <a:off x="3519017" y="1803332"/>
            <a:ext cx="5110832" cy="323165"/>
          </a:xfrm>
          <a:prstGeom prst="rect">
            <a:avLst/>
          </a:prstGeom>
          <a:noFill/>
        </p:spPr>
        <p:txBody>
          <a:bodyPr wrap="square" rtlCol="0">
            <a:spAutoFit/>
          </a:bodyPr>
          <a:lstStyle/>
          <a:p>
            <a:pPr algn="ctr"/>
            <a:r>
              <a:rPr lang="en-US" sz="1500" b="1" dirty="0">
                <a:latin typeface="Arial" panose="020B0604020202020204" pitchFamily="34" charset="0"/>
                <a:cs typeface="Arial" panose="020B0604020202020204" pitchFamily="34" charset="0"/>
              </a:rPr>
              <a:t>Your clients select one of these three options</a:t>
            </a:r>
            <a:endParaRPr lang="en-US" sz="1500" dirty="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1AD44711-A5EE-BB4C-BA97-3D3BB874DCBF}"/>
              </a:ext>
            </a:extLst>
          </p:cNvPr>
          <p:cNvSpPr txBox="1"/>
          <p:nvPr/>
        </p:nvSpPr>
        <p:spPr>
          <a:xfrm>
            <a:off x="1031583" y="3401354"/>
            <a:ext cx="1999715" cy="715581"/>
          </a:xfrm>
          <a:prstGeom prst="rect">
            <a:avLst/>
          </a:prstGeom>
          <a:noFill/>
        </p:spPr>
        <p:txBody>
          <a:bodyPr wrap="square" rtlCol="0">
            <a:spAutoFit/>
          </a:bodyPr>
          <a:lstStyle/>
          <a:p>
            <a:r>
              <a:rPr lang="en-US" sz="1350" b="1" dirty="0">
                <a:latin typeface="Arial" panose="020B0604020202020204" pitchFamily="34" charset="0"/>
                <a:cs typeface="Arial" panose="020B0604020202020204" pitchFamily="34" charset="0"/>
              </a:rPr>
              <a:t>LTC Rider</a:t>
            </a:r>
          </a:p>
          <a:p>
            <a:r>
              <a:rPr lang="en-US" sz="1350" dirty="0">
                <a:latin typeface="Arial" panose="020B0604020202020204" pitchFamily="34" charset="0"/>
                <a:cs typeface="Arial" panose="020B0604020202020204" pitchFamily="34" charset="0"/>
              </a:rPr>
              <a:t>Acceleration of the death benefit</a:t>
            </a:r>
          </a:p>
        </p:txBody>
      </p:sp>
      <p:sp>
        <p:nvSpPr>
          <p:cNvPr id="32" name="TextBox 31">
            <a:extLst>
              <a:ext uri="{FF2B5EF4-FFF2-40B4-BE49-F238E27FC236}">
                <a16:creationId xmlns:a16="http://schemas.microsoft.com/office/drawing/2014/main" id="{5EEC405C-CED6-0C4B-B6F7-22E0E0C6CEA0}"/>
              </a:ext>
            </a:extLst>
          </p:cNvPr>
          <p:cNvSpPr txBox="1"/>
          <p:nvPr/>
        </p:nvSpPr>
        <p:spPr>
          <a:xfrm>
            <a:off x="1031583" y="4622410"/>
            <a:ext cx="1823249" cy="923330"/>
          </a:xfrm>
          <a:prstGeom prst="rect">
            <a:avLst/>
          </a:prstGeom>
          <a:noFill/>
        </p:spPr>
        <p:txBody>
          <a:bodyPr wrap="square" rtlCol="0">
            <a:spAutoFit/>
          </a:bodyPr>
          <a:lstStyle/>
          <a:p>
            <a:r>
              <a:rPr lang="en-US" sz="1350" b="1" dirty="0">
                <a:latin typeface="Arial" panose="020B0604020202020204" pitchFamily="34" charset="0"/>
                <a:cs typeface="Arial" panose="020B0604020202020204" pitchFamily="34" charset="0"/>
              </a:rPr>
              <a:t>LTC Extension of Benefits Rider</a:t>
            </a:r>
          </a:p>
          <a:p>
            <a:r>
              <a:rPr lang="en-US" sz="1350" dirty="0">
                <a:latin typeface="Arial" panose="020B0604020202020204" pitchFamily="34" charset="0"/>
                <a:cs typeface="Arial" panose="020B0604020202020204" pitchFamily="34" charset="0"/>
              </a:rPr>
              <a:t>After the acceleration is exhausted</a:t>
            </a:r>
          </a:p>
        </p:txBody>
      </p:sp>
      <p:sp>
        <p:nvSpPr>
          <p:cNvPr id="33" name="TextBox 32">
            <a:extLst>
              <a:ext uri="{FF2B5EF4-FFF2-40B4-BE49-F238E27FC236}">
                <a16:creationId xmlns:a16="http://schemas.microsoft.com/office/drawing/2014/main" id="{96B9F957-00CF-EC4C-BF6C-AD3B637C048D}"/>
              </a:ext>
            </a:extLst>
          </p:cNvPr>
          <p:cNvSpPr txBox="1"/>
          <p:nvPr/>
        </p:nvSpPr>
        <p:spPr>
          <a:xfrm>
            <a:off x="865588" y="2162874"/>
            <a:ext cx="2416606" cy="784830"/>
          </a:xfrm>
          <a:prstGeom prst="rect">
            <a:avLst/>
          </a:prstGeom>
          <a:noFill/>
        </p:spPr>
        <p:txBody>
          <a:bodyPr wrap="square" rtlCol="0">
            <a:spAutoFit/>
          </a:bodyPr>
          <a:lstStyle/>
          <a:p>
            <a:pPr algn="ctr"/>
            <a:r>
              <a:rPr lang="en-US" sz="1500" b="1" dirty="0">
                <a:latin typeface="Arial" panose="020B0604020202020204" pitchFamily="34" charset="0"/>
                <a:cs typeface="Arial" panose="020B0604020202020204" pitchFamily="34" charset="0"/>
              </a:rPr>
              <a:t>Maximum number of full monthly LTC benefit payments</a:t>
            </a:r>
          </a:p>
        </p:txBody>
      </p:sp>
      <p:sp>
        <p:nvSpPr>
          <p:cNvPr id="34" name="Rectangle 33">
            <a:extLst>
              <a:ext uri="{FF2B5EF4-FFF2-40B4-BE49-F238E27FC236}">
                <a16:creationId xmlns:a16="http://schemas.microsoft.com/office/drawing/2014/main" id="{E72AC80B-774A-C447-9CD4-39AE4A43DA63}"/>
              </a:ext>
            </a:extLst>
          </p:cNvPr>
          <p:cNvSpPr/>
          <p:nvPr/>
        </p:nvSpPr>
        <p:spPr>
          <a:xfrm>
            <a:off x="5688064" y="4644468"/>
            <a:ext cx="1321067" cy="685800"/>
          </a:xfrm>
          <a:prstGeom prst="rect">
            <a:avLst/>
          </a:prstGeom>
          <a:solidFill>
            <a:srgbClr val="1F7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100" b="1" dirty="0">
                <a:latin typeface="Arial" panose="020B0604020202020204" pitchFamily="34" charset="0"/>
                <a:cs typeface="Arial" panose="020B0604020202020204" pitchFamily="34" charset="0"/>
              </a:rPr>
              <a:t>24</a:t>
            </a:r>
          </a:p>
        </p:txBody>
      </p:sp>
      <p:sp>
        <p:nvSpPr>
          <p:cNvPr id="38" name="TextBox 37">
            <a:extLst>
              <a:ext uri="{FF2B5EF4-FFF2-40B4-BE49-F238E27FC236}">
                <a16:creationId xmlns:a16="http://schemas.microsoft.com/office/drawing/2014/main" id="{5DC620E2-2298-9C4B-BA99-CBC5F54BF722}"/>
              </a:ext>
            </a:extLst>
          </p:cNvPr>
          <p:cNvSpPr txBox="1"/>
          <p:nvPr/>
        </p:nvSpPr>
        <p:spPr>
          <a:xfrm>
            <a:off x="3915697" y="2287552"/>
            <a:ext cx="527709"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48</a:t>
            </a:r>
          </a:p>
        </p:txBody>
      </p:sp>
      <p:sp>
        <p:nvSpPr>
          <p:cNvPr id="39" name="TextBox 38">
            <a:extLst>
              <a:ext uri="{FF2B5EF4-FFF2-40B4-BE49-F238E27FC236}">
                <a16:creationId xmlns:a16="http://schemas.microsoft.com/office/drawing/2014/main" id="{9A040409-5C8C-DC4E-BF7B-B38B57123BE7}"/>
              </a:ext>
            </a:extLst>
          </p:cNvPr>
          <p:cNvSpPr txBox="1"/>
          <p:nvPr/>
        </p:nvSpPr>
        <p:spPr>
          <a:xfrm>
            <a:off x="6084743" y="2287552"/>
            <a:ext cx="527709"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72</a:t>
            </a:r>
          </a:p>
        </p:txBody>
      </p:sp>
      <p:sp>
        <p:nvSpPr>
          <p:cNvPr id="40" name="TextBox 39">
            <a:extLst>
              <a:ext uri="{FF2B5EF4-FFF2-40B4-BE49-F238E27FC236}">
                <a16:creationId xmlns:a16="http://schemas.microsoft.com/office/drawing/2014/main" id="{21219BB1-587E-224C-854A-BBA56AEEB773}"/>
              </a:ext>
            </a:extLst>
          </p:cNvPr>
          <p:cNvSpPr txBox="1"/>
          <p:nvPr/>
        </p:nvSpPr>
        <p:spPr>
          <a:xfrm>
            <a:off x="8308152" y="2287552"/>
            <a:ext cx="527709"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96</a:t>
            </a:r>
          </a:p>
        </p:txBody>
      </p:sp>
      <p:sp>
        <p:nvSpPr>
          <p:cNvPr id="41" name="Plus Sign 2">
            <a:extLst>
              <a:ext uri="{FF2B5EF4-FFF2-40B4-BE49-F238E27FC236}">
                <a16:creationId xmlns:a16="http://schemas.microsoft.com/office/drawing/2014/main" id="{25D3D477-42C3-9E40-A5DB-1C0FF1353FEA}"/>
              </a:ext>
            </a:extLst>
          </p:cNvPr>
          <p:cNvSpPr/>
          <p:nvPr/>
        </p:nvSpPr>
        <p:spPr>
          <a:xfrm>
            <a:off x="4065251" y="4330419"/>
            <a:ext cx="228600" cy="226314"/>
          </a:xfrm>
          <a:prstGeom prst="mathPlus">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US" sz="1600" dirty="0" err="1">
              <a:solidFill>
                <a:schemeClr val="bg1"/>
              </a:solidFill>
            </a:endParaRPr>
          </a:p>
        </p:txBody>
      </p:sp>
      <p:sp>
        <p:nvSpPr>
          <p:cNvPr id="42" name="Plus Sign 18">
            <a:extLst>
              <a:ext uri="{FF2B5EF4-FFF2-40B4-BE49-F238E27FC236}">
                <a16:creationId xmlns:a16="http://schemas.microsoft.com/office/drawing/2014/main" id="{7A8067E8-B2C8-9A4C-9845-6608B14865C1}"/>
              </a:ext>
            </a:extLst>
          </p:cNvPr>
          <p:cNvSpPr/>
          <p:nvPr/>
        </p:nvSpPr>
        <p:spPr>
          <a:xfrm>
            <a:off x="6234297" y="4330419"/>
            <a:ext cx="228600" cy="226314"/>
          </a:xfrm>
          <a:prstGeom prst="mathPlus">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US" sz="1600" dirty="0" err="1">
              <a:solidFill>
                <a:schemeClr val="bg1"/>
              </a:solidFill>
            </a:endParaRPr>
          </a:p>
        </p:txBody>
      </p:sp>
      <p:sp>
        <p:nvSpPr>
          <p:cNvPr id="43" name="Plus Sign 19">
            <a:extLst>
              <a:ext uri="{FF2B5EF4-FFF2-40B4-BE49-F238E27FC236}">
                <a16:creationId xmlns:a16="http://schemas.microsoft.com/office/drawing/2014/main" id="{89ED3D25-6E7D-1F4D-BDBE-03A16005C74F}"/>
              </a:ext>
            </a:extLst>
          </p:cNvPr>
          <p:cNvSpPr/>
          <p:nvPr/>
        </p:nvSpPr>
        <p:spPr>
          <a:xfrm>
            <a:off x="8457706" y="4330419"/>
            <a:ext cx="228600" cy="226314"/>
          </a:xfrm>
          <a:prstGeom prst="mathPlus">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US" sz="1600" dirty="0" err="1">
              <a:solidFill>
                <a:schemeClr val="bg1"/>
              </a:solidFill>
            </a:endParaRPr>
          </a:p>
        </p:txBody>
      </p:sp>
      <p:cxnSp>
        <p:nvCxnSpPr>
          <p:cNvPr id="44" name="Straight Connector 43">
            <a:extLst>
              <a:ext uri="{FF2B5EF4-FFF2-40B4-BE49-F238E27FC236}">
                <a16:creationId xmlns:a16="http://schemas.microsoft.com/office/drawing/2014/main" id="{A56EBF19-E1DB-D443-B10E-A9A28DD4E98E}"/>
              </a:ext>
            </a:extLst>
          </p:cNvPr>
          <p:cNvCxnSpPr>
            <a:cxnSpLocks/>
          </p:cNvCxnSpPr>
          <p:nvPr/>
        </p:nvCxnSpPr>
        <p:spPr>
          <a:xfrm>
            <a:off x="5269889" y="2353896"/>
            <a:ext cx="0" cy="333253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FC196E0-C4E6-7247-ABFE-4CCC690B8FC8}"/>
              </a:ext>
            </a:extLst>
          </p:cNvPr>
          <p:cNvCxnSpPr>
            <a:cxnSpLocks/>
          </p:cNvCxnSpPr>
          <p:nvPr/>
        </p:nvCxnSpPr>
        <p:spPr>
          <a:xfrm>
            <a:off x="7476231" y="2353896"/>
            <a:ext cx="0" cy="3332530"/>
          </a:xfrm>
          <a:prstGeom prst="line">
            <a:avLst/>
          </a:prstGeom>
        </p:spPr>
        <p:style>
          <a:lnRef idx="1">
            <a:schemeClr val="accent1"/>
          </a:lnRef>
          <a:fillRef idx="0">
            <a:schemeClr val="accent1"/>
          </a:fillRef>
          <a:effectRef idx="0">
            <a:schemeClr val="accent1"/>
          </a:effectRef>
          <a:fontRef idx="minor">
            <a:schemeClr val="tx1"/>
          </a:fontRef>
        </p:style>
      </p:cxnSp>
      <p:sp>
        <p:nvSpPr>
          <p:cNvPr id="46" name="Equals 7">
            <a:extLst>
              <a:ext uri="{FF2B5EF4-FFF2-40B4-BE49-F238E27FC236}">
                <a16:creationId xmlns:a16="http://schemas.microsoft.com/office/drawing/2014/main" id="{1F9507DE-11D0-7545-8AC2-72F83A3099CE}"/>
              </a:ext>
            </a:extLst>
          </p:cNvPr>
          <p:cNvSpPr/>
          <p:nvPr/>
        </p:nvSpPr>
        <p:spPr>
          <a:xfrm>
            <a:off x="4027152" y="2969147"/>
            <a:ext cx="304798" cy="205770"/>
          </a:xfrm>
          <a:prstGeom prst="mathEqual">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US" sz="1600" dirty="0" err="1">
              <a:solidFill>
                <a:schemeClr val="bg1"/>
              </a:solidFill>
            </a:endParaRPr>
          </a:p>
        </p:txBody>
      </p:sp>
      <p:sp>
        <p:nvSpPr>
          <p:cNvPr id="47" name="Equals 25">
            <a:extLst>
              <a:ext uri="{FF2B5EF4-FFF2-40B4-BE49-F238E27FC236}">
                <a16:creationId xmlns:a16="http://schemas.microsoft.com/office/drawing/2014/main" id="{EC7F6EED-3D45-034A-829D-97BDF3B34F90}"/>
              </a:ext>
            </a:extLst>
          </p:cNvPr>
          <p:cNvSpPr/>
          <p:nvPr/>
        </p:nvSpPr>
        <p:spPr>
          <a:xfrm>
            <a:off x="6196198" y="2942697"/>
            <a:ext cx="304798" cy="258670"/>
          </a:xfrm>
          <a:prstGeom prst="mathEqual">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US" sz="1600" dirty="0" err="1">
              <a:solidFill>
                <a:schemeClr val="bg1"/>
              </a:solidFill>
            </a:endParaRPr>
          </a:p>
        </p:txBody>
      </p:sp>
      <p:sp>
        <p:nvSpPr>
          <p:cNvPr id="48" name="Equals 26">
            <a:extLst>
              <a:ext uri="{FF2B5EF4-FFF2-40B4-BE49-F238E27FC236}">
                <a16:creationId xmlns:a16="http://schemas.microsoft.com/office/drawing/2014/main" id="{4072BC36-5CA9-2240-851D-A9714EDE46F2}"/>
              </a:ext>
            </a:extLst>
          </p:cNvPr>
          <p:cNvSpPr/>
          <p:nvPr/>
        </p:nvSpPr>
        <p:spPr>
          <a:xfrm>
            <a:off x="8419607" y="2942697"/>
            <a:ext cx="304798" cy="258670"/>
          </a:xfrm>
          <a:prstGeom prst="mathEqual">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US" sz="1600" dirty="0" err="1">
              <a:solidFill>
                <a:schemeClr val="bg1"/>
              </a:solidFill>
            </a:endParaRPr>
          </a:p>
        </p:txBody>
      </p:sp>
      <p:sp>
        <p:nvSpPr>
          <p:cNvPr id="49" name="TextBox 48">
            <a:extLst>
              <a:ext uri="{FF2B5EF4-FFF2-40B4-BE49-F238E27FC236}">
                <a16:creationId xmlns:a16="http://schemas.microsoft.com/office/drawing/2014/main" id="{E1D9BE8E-5C60-0246-AB39-F42F769350C0}"/>
              </a:ext>
            </a:extLst>
          </p:cNvPr>
          <p:cNvSpPr txBox="1"/>
          <p:nvPr/>
        </p:nvSpPr>
        <p:spPr>
          <a:xfrm>
            <a:off x="1045104" y="5799231"/>
            <a:ext cx="7149859" cy="365991"/>
          </a:xfrm>
          <a:prstGeom prst="rect">
            <a:avLst/>
          </a:prstGeom>
          <a:noFill/>
        </p:spPr>
        <p:txBody>
          <a:bodyPr wrap="none" lIns="0" tIns="0" rIns="0" bIns="0" rtlCol="0">
            <a:noAutofit/>
          </a:bodyPr>
          <a:lstStyle/>
          <a:p>
            <a:pPr>
              <a:lnSpc>
                <a:spcPct val="112000"/>
              </a:lnSpc>
            </a:pPr>
            <a:r>
              <a:rPr lang="en-US" sz="1200" dirty="0">
                <a:latin typeface="Arial" panose="020B0604020202020204" pitchFamily="34" charset="0"/>
                <a:cs typeface="Arial" panose="020B0604020202020204" pitchFamily="34" charset="0"/>
              </a:rPr>
              <a:t>This applies if either applicant is Standard. No policy will be issued if both applicants are rated Standard.</a:t>
            </a:r>
          </a:p>
          <a:p>
            <a:pPr>
              <a:lnSpc>
                <a:spcPct val="112000"/>
              </a:lnSpc>
            </a:pPr>
            <a:endParaRPr lang="en-US" sz="1200"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E966314A-6D73-3648-BBF0-C6C2101CF493}"/>
              </a:ext>
            </a:extLst>
          </p:cNvPr>
          <p:cNvSpPr txBox="1"/>
          <p:nvPr/>
        </p:nvSpPr>
        <p:spPr>
          <a:xfrm>
            <a:off x="3849369" y="4604308"/>
            <a:ext cx="628698"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n/a</a:t>
            </a:r>
          </a:p>
        </p:txBody>
      </p:sp>
      <p:sp>
        <p:nvSpPr>
          <p:cNvPr id="52" name="Rectangle 51">
            <a:extLst>
              <a:ext uri="{FF2B5EF4-FFF2-40B4-BE49-F238E27FC236}">
                <a16:creationId xmlns:a16="http://schemas.microsoft.com/office/drawing/2014/main" id="{62567801-8ABF-AD46-8120-B08E40E4A9CF}"/>
              </a:ext>
            </a:extLst>
          </p:cNvPr>
          <p:cNvSpPr/>
          <p:nvPr/>
        </p:nvSpPr>
        <p:spPr>
          <a:xfrm>
            <a:off x="3499486" y="3294414"/>
            <a:ext cx="1321067" cy="9144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t>48</a:t>
            </a:r>
          </a:p>
        </p:txBody>
      </p:sp>
      <p:sp>
        <p:nvSpPr>
          <p:cNvPr id="53" name="Rectangle 52">
            <a:extLst>
              <a:ext uri="{FF2B5EF4-FFF2-40B4-BE49-F238E27FC236}">
                <a16:creationId xmlns:a16="http://schemas.microsoft.com/office/drawing/2014/main" id="{DAE1FC32-A052-C143-97D2-9B8B42179AAD}"/>
              </a:ext>
            </a:extLst>
          </p:cNvPr>
          <p:cNvSpPr/>
          <p:nvPr/>
        </p:nvSpPr>
        <p:spPr>
          <a:xfrm>
            <a:off x="5688064" y="3294414"/>
            <a:ext cx="1321067" cy="9144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t>48</a:t>
            </a:r>
          </a:p>
        </p:txBody>
      </p:sp>
      <p:sp>
        <p:nvSpPr>
          <p:cNvPr id="54" name="Rectangle 53">
            <a:extLst>
              <a:ext uri="{FF2B5EF4-FFF2-40B4-BE49-F238E27FC236}">
                <a16:creationId xmlns:a16="http://schemas.microsoft.com/office/drawing/2014/main" id="{FE6EAC70-6C42-AC49-BDCC-DE6BFD6CACC7}"/>
              </a:ext>
            </a:extLst>
          </p:cNvPr>
          <p:cNvSpPr/>
          <p:nvPr/>
        </p:nvSpPr>
        <p:spPr>
          <a:xfrm>
            <a:off x="7922940" y="3294414"/>
            <a:ext cx="1321067" cy="9144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t>48</a:t>
            </a:r>
          </a:p>
        </p:txBody>
      </p:sp>
      <p:sp>
        <p:nvSpPr>
          <p:cNvPr id="55" name="Rectangle 54">
            <a:extLst>
              <a:ext uri="{FF2B5EF4-FFF2-40B4-BE49-F238E27FC236}">
                <a16:creationId xmlns:a16="http://schemas.microsoft.com/office/drawing/2014/main" id="{4D223542-3A37-3445-B0D4-59FD18546411}"/>
              </a:ext>
            </a:extLst>
          </p:cNvPr>
          <p:cNvSpPr/>
          <p:nvPr/>
        </p:nvSpPr>
        <p:spPr>
          <a:xfrm>
            <a:off x="7922940" y="4641125"/>
            <a:ext cx="1321067" cy="914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100" b="1" dirty="0"/>
              <a:t>48</a:t>
            </a:r>
          </a:p>
        </p:txBody>
      </p:sp>
    </p:spTree>
    <p:extLst>
      <p:ext uri="{BB962C8B-B14F-4D97-AF65-F5344CB8AC3E}">
        <p14:creationId xmlns:p14="http://schemas.microsoft.com/office/powerpoint/2010/main" val="2270475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98833A-4D60-4463-A68F-86C144C582E3}"/>
              </a:ext>
            </a:extLst>
          </p:cNvPr>
          <p:cNvSpPr>
            <a:spLocks noGrp="1"/>
          </p:cNvSpPr>
          <p:nvPr>
            <p:ph idx="1"/>
          </p:nvPr>
        </p:nvSpPr>
        <p:spPr>
          <a:xfrm>
            <a:off x="838199" y="1790700"/>
            <a:ext cx="8062913" cy="3139321"/>
          </a:xfrm>
        </p:spPr>
        <p:txBody>
          <a:bodyPr wrap="square" lIns="0" tIns="0" rIns="0" bIns="0">
            <a:spAutoFit/>
          </a:bodyPr>
          <a:lstStyle/>
          <a:p>
            <a:pPr marL="320040" indent="-182880">
              <a:lnSpc>
                <a:spcPct val="100000"/>
              </a:lnSpc>
            </a:pPr>
            <a:r>
              <a:rPr lang="en-US" sz="2000" dirty="0">
                <a:latin typeface="Arial" panose="020B0604020202020204" pitchFamily="34" charset="0"/>
                <a:ea typeface="Calibri" panose="020F0502020204030204" pitchFamily="34" charset="0"/>
                <a:cs typeface="Arial" panose="020B0604020202020204" pitchFamily="34" charset="0"/>
              </a:rPr>
              <a:t>Pay one time (single-pay) </a:t>
            </a:r>
          </a:p>
          <a:p>
            <a:pPr marL="320040" indent="-182880">
              <a:lnSpc>
                <a:spcPct val="100000"/>
              </a:lnSpc>
            </a:pPr>
            <a:r>
              <a:rPr lang="en-US" sz="2000" dirty="0">
                <a:latin typeface="Arial" panose="020B0604020202020204" pitchFamily="34" charset="0"/>
                <a:ea typeface="Calibri" panose="020F0502020204030204" pitchFamily="34" charset="0"/>
                <a:cs typeface="Arial" panose="020B0604020202020204" pitchFamily="34" charset="0"/>
              </a:rPr>
              <a:t>Pay annually or monthly for 5 years (5-pay) </a:t>
            </a:r>
          </a:p>
          <a:p>
            <a:pPr marL="320040" indent="-182880">
              <a:lnSpc>
                <a:spcPct val="100000"/>
              </a:lnSpc>
            </a:pPr>
            <a:r>
              <a:rPr lang="en-US" sz="2000" dirty="0">
                <a:latin typeface="Arial" panose="020B0604020202020204" pitchFamily="34" charset="0"/>
                <a:ea typeface="Calibri" panose="020F0502020204030204" pitchFamily="34" charset="0"/>
                <a:cs typeface="Arial" panose="020B0604020202020204" pitchFamily="34" charset="0"/>
              </a:rPr>
              <a:t>Pay annually or monthly for 10 years (10-pay)</a:t>
            </a:r>
          </a:p>
          <a:p>
            <a:pPr marL="320040" indent="-182880">
              <a:lnSpc>
                <a:spcPct val="100000"/>
              </a:lnSpc>
            </a:pPr>
            <a:r>
              <a:rPr lang="en-US" sz="2000" dirty="0">
                <a:latin typeface="Arial" panose="020B0604020202020204" pitchFamily="34" charset="0"/>
                <a:ea typeface="Calibri" panose="020F0502020204030204" pitchFamily="34" charset="0"/>
                <a:cs typeface="Arial" panose="020B0604020202020204" pitchFamily="34" charset="0"/>
              </a:rPr>
              <a:t>Pay annually or monthly for 20 years (20-pay)</a:t>
            </a:r>
          </a:p>
          <a:p>
            <a:pPr marL="320040" indent="-182880">
              <a:lnSpc>
                <a:spcPct val="100000"/>
              </a:lnSpc>
            </a:pPr>
            <a:r>
              <a:rPr lang="en-US" sz="2000" dirty="0">
                <a:latin typeface="Arial" panose="020B0604020202020204" pitchFamily="34" charset="0"/>
                <a:ea typeface="Calibri" panose="020F0502020204030204" pitchFamily="34" charset="0"/>
                <a:cs typeface="Arial" panose="020B0604020202020204" pitchFamily="34" charset="0"/>
              </a:rPr>
              <a:t>Pay annually or monthly to older insured's attained age 100</a:t>
            </a: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	</a:t>
            </a:r>
          </a:p>
          <a:p>
            <a:pPr marL="0" indent="0">
              <a:buNone/>
            </a:pPr>
            <a:r>
              <a:rPr lang="en-US" sz="2000" dirty="0">
                <a:latin typeface="Arial" panose="020B0604020202020204" pitchFamily="34" charset="0"/>
                <a:cs typeface="Arial" panose="020B0604020202020204" pitchFamily="34" charset="0"/>
              </a:rPr>
              <a:t>For all payment options, the premium will be waived while LTC benefits are being paid.</a:t>
            </a:r>
          </a:p>
        </p:txBody>
      </p:sp>
      <p:sp>
        <p:nvSpPr>
          <p:cNvPr id="6" name="Slide Number Placeholder 6">
            <a:extLst>
              <a:ext uri="{FF2B5EF4-FFF2-40B4-BE49-F238E27FC236}">
                <a16:creationId xmlns:a16="http://schemas.microsoft.com/office/drawing/2014/main" id="{01D76A76-C555-0048-98E2-8E36475A0783}"/>
              </a:ext>
            </a:extLst>
          </p:cNvPr>
          <p:cNvSpPr txBox="1">
            <a:spLocks/>
          </p:cNvSpPr>
          <p:nvPr/>
        </p:nvSpPr>
        <p:spPr>
          <a:xfrm>
            <a:off x="11066926" y="6356350"/>
            <a:ext cx="824753" cy="26159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5A5B2-90EE-42EF-873A-CF5C259EFBCE}" type="slidenum">
              <a:rPr lang="en-US" smtClean="0">
                <a:solidFill>
                  <a:schemeClr val="tx1"/>
                </a:solidFill>
                <a:latin typeface="Arial" panose="020B0604020202020204" pitchFamily="34" charset="0"/>
                <a:cs typeface="Arial" panose="020B0604020202020204" pitchFamily="34" charset="0"/>
              </a:rPr>
              <a:pPr/>
              <a:t>23</a:t>
            </a:fld>
            <a:endParaRPr lang="en-US" dirty="0">
              <a:solidFill>
                <a:schemeClr val="tx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0C96F4CA-4784-7142-B67B-BA6259FFD7A0}"/>
              </a:ext>
            </a:extLst>
          </p:cNvPr>
          <p:cNvSpPr/>
          <p:nvPr/>
        </p:nvSpPr>
        <p:spPr>
          <a:xfrm>
            <a:off x="0" y="6209286"/>
            <a:ext cx="10940350" cy="64008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86B0E48-C564-0D4F-9441-3585ACBD7AEF}"/>
              </a:ext>
            </a:extLst>
          </p:cNvPr>
          <p:cNvSpPr/>
          <p:nvPr/>
        </p:nvSpPr>
        <p:spPr>
          <a:xfrm>
            <a:off x="838200" y="6454273"/>
            <a:ext cx="8691562" cy="169277"/>
          </a:xfrm>
          <a:prstGeom prst="rect">
            <a:avLst/>
          </a:prstGeom>
        </p:spPr>
        <p:txBody>
          <a:bodyPr wrap="square" lIns="0" tIns="0" rIns="0" bIns="0">
            <a:spAutoFit/>
          </a:bodyPr>
          <a:lstStyle/>
          <a:p>
            <a:r>
              <a:rPr lang="en-US" sz="1100" dirty="0">
                <a:solidFill>
                  <a:schemeClr val="bg1"/>
                </a:solidFill>
                <a:latin typeface="Arial" panose="020B0604020202020204" pitchFamily="34" charset="0"/>
                <a:cs typeface="Arial" panose="020B0604020202020204" pitchFamily="34" charset="0"/>
              </a:rPr>
              <a:t>FOR FINANCIAL PROFESSIONAL USE — NOT FOR DISTRIBUTION TO THE PUBLIC</a:t>
            </a:r>
          </a:p>
        </p:txBody>
      </p:sp>
      <p:sp>
        <p:nvSpPr>
          <p:cNvPr id="9" name="Right Triangle 8">
            <a:extLst>
              <a:ext uri="{FF2B5EF4-FFF2-40B4-BE49-F238E27FC236}">
                <a16:creationId xmlns:a16="http://schemas.microsoft.com/office/drawing/2014/main" id="{0372A49E-91BF-FA48-8187-09BB3FD2CA0A}"/>
              </a:ext>
              <a:ext uri="{C183D7F6-B498-43B3-948B-1728B52AA6E4}">
                <adec:decorative xmlns:adec="http://schemas.microsoft.com/office/drawing/2017/decorative" val="1"/>
              </a:ext>
            </a:extLst>
          </p:cNvPr>
          <p:cNvSpPr/>
          <p:nvPr/>
        </p:nvSpPr>
        <p:spPr>
          <a:xfrm>
            <a:off x="10940349" y="6209286"/>
            <a:ext cx="732218" cy="640080"/>
          </a:xfrm>
          <a:prstGeom prst="rtTriangle">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1D83BA9E-F182-4144-9E62-310387DBA217}"/>
              </a:ext>
            </a:extLst>
          </p:cNvPr>
          <p:cNvSpPr txBox="1">
            <a:spLocks/>
          </p:cNvSpPr>
          <p:nvPr/>
        </p:nvSpPr>
        <p:spPr>
          <a:xfrm>
            <a:off x="838199" y="673052"/>
            <a:ext cx="8062913" cy="6093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47BB"/>
                </a:solidFill>
                <a:latin typeface="Georgia" panose="02040502050405020303" pitchFamily="18" charset="0"/>
              </a:rPr>
              <a:t>Premium payment options</a:t>
            </a:r>
          </a:p>
        </p:txBody>
      </p:sp>
    </p:spTree>
    <p:extLst>
      <p:ext uri="{BB962C8B-B14F-4D97-AF65-F5344CB8AC3E}">
        <p14:creationId xmlns:p14="http://schemas.microsoft.com/office/powerpoint/2010/main" val="1358099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A96C23-1C49-4314-93C6-04177ADB27DC}"/>
              </a:ext>
            </a:extLst>
          </p:cNvPr>
          <p:cNvSpPr>
            <a:spLocks noGrp="1"/>
          </p:cNvSpPr>
          <p:nvPr>
            <p:ph idx="1"/>
          </p:nvPr>
        </p:nvSpPr>
        <p:spPr>
          <a:xfrm>
            <a:off x="838200" y="1825625"/>
            <a:ext cx="8102600" cy="1646605"/>
          </a:xfrm>
        </p:spPr>
        <p:txBody>
          <a:bodyPr wrap="square" lIns="0" tIns="0" rIns="0" bIns="0">
            <a:spAutoFit/>
          </a:bodyPr>
          <a:lstStyle/>
          <a:p>
            <a:pPr marL="0" indent="0">
              <a:spcAft>
                <a:spcPts val="1200"/>
              </a:spcAft>
              <a:buNone/>
            </a:pPr>
            <a:r>
              <a:rPr lang="en-US" sz="2000" dirty="0">
                <a:latin typeface="Arial" panose="020B0604020202020204" pitchFamily="34" charset="0"/>
                <a:cs typeface="Arial" panose="020B0604020202020204" pitchFamily="34" charset="0"/>
              </a:rPr>
              <a:t>LTC benefits will grow based upon the inflation option selected.</a:t>
            </a:r>
          </a:p>
          <a:p>
            <a:pPr marL="320040" indent="-182880"/>
            <a:r>
              <a:rPr lang="en-US" sz="2000" dirty="0">
                <a:latin typeface="Arial" panose="020B0604020202020204" pitchFamily="34" charset="0"/>
                <a:cs typeface="Arial" panose="020B0604020202020204" pitchFamily="34" charset="0"/>
              </a:rPr>
              <a:t>3% compound for 20 years</a:t>
            </a:r>
          </a:p>
          <a:p>
            <a:pPr marL="320040" indent="-182880"/>
            <a:r>
              <a:rPr lang="en-US" sz="2000" dirty="0">
                <a:latin typeface="Arial" panose="020B0604020202020204" pitchFamily="34" charset="0"/>
                <a:cs typeface="Arial" panose="020B0604020202020204" pitchFamily="34" charset="0"/>
              </a:rPr>
              <a:t>3% compound for life</a:t>
            </a:r>
          </a:p>
          <a:p>
            <a:pPr marL="320040" indent="-182880"/>
            <a:r>
              <a:rPr lang="en-US" sz="2000" dirty="0">
                <a:latin typeface="Arial" panose="020B0604020202020204" pitchFamily="34" charset="0"/>
                <a:cs typeface="Arial" panose="020B0604020202020204" pitchFamily="34" charset="0"/>
              </a:rPr>
              <a:t>5% compound for life</a:t>
            </a:r>
          </a:p>
        </p:txBody>
      </p:sp>
      <p:sp>
        <p:nvSpPr>
          <p:cNvPr id="6" name="Slide Number Placeholder 6">
            <a:extLst>
              <a:ext uri="{FF2B5EF4-FFF2-40B4-BE49-F238E27FC236}">
                <a16:creationId xmlns:a16="http://schemas.microsoft.com/office/drawing/2014/main" id="{E6B7F615-D1AD-884F-B2FB-B1D4101F4D53}"/>
              </a:ext>
            </a:extLst>
          </p:cNvPr>
          <p:cNvSpPr txBox="1">
            <a:spLocks/>
          </p:cNvSpPr>
          <p:nvPr/>
        </p:nvSpPr>
        <p:spPr>
          <a:xfrm>
            <a:off x="11066926" y="6356350"/>
            <a:ext cx="824753" cy="26159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5A5B2-90EE-42EF-873A-CF5C259EFBCE}" type="slidenum">
              <a:rPr lang="en-US" smtClean="0">
                <a:solidFill>
                  <a:schemeClr val="tx1"/>
                </a:solidFill>
                <a:latin typeface="Arial" panose="020B0604020202020204" pitchFamily="34" charset="0"/>
                <a:cs typeface="Arial" panose="020B0604020202020204" pitchFamily="34" charset="0"/>
              </a:rPr>
              <a:pPr/>
              <a:t>24</a:t>
            </a:fld>
            <a:endParaRPr lang="en-US" dirty="0">
              <a:solidFill>
                <a:schemeClr val="tx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7D2D938-AA81-B548-A5F1-CC134D30A0EF}"/>
              </a:ext>
            </a:extLst>
          </p:cNvPr>
          <p:cNvSpPr/>
          <p:nvPr/>
        </p:nvSpPr>
        <p:spPr>
          <a:xfrm>
            <a:off x="0" y="6209286"/>
            <a:ext cx="10940350" cy="64008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A737D9-F1B9-614C-891B-B6E1D0038C36}"/>
              </a:ext>
            </a:extLst>
          </p:cNvPr>
          <p:cNvSpPr/>
          <p:nvPr/>
        </p:nvSpPr>
        <p:spPr>
          <a:xfrm>
            <a:off x="838200" y="6454273"/>
            <a:ext cx="8691562" cy="169277"/>
          </a:xfrm>
          <a:prstGeom prst="rect">
            <a:avLst/>
          </a:prstGeom>
        </p:spPr>
        <p:txBody>
          <a:bodyPr wrap="square" lIns="0" tIns="0" rIns="0" bIns="0">
            <a:spAutoFit/>
          </a:bodyPr>
          <a:lstStyle/>
          <a:p>
            <a:r>
              <a:rPr lang="en-US" sz="1100" dirty="0">
                <a:solidFill>
                  <a:schemeClr val="bg1"/>
                </a:solidFill>
                <a:latin typeface="Arial" panose="020B0604020202020204" pitchFamily="34" charset="0"/>
                <a:cs typeface="Arial" panose="020B0604020202020204" pitchFamily="34" charset="0"/>
              </a:rPr>
              <a:t>FOR FINANCIAL PROFESSIONAL USE — NOT FOR DISTRIBUTION TO THE PUBLIC</a:t>
            </a:r>
          </a:p>
        </p:txBody>
      </p:sp>
      <p:sp>
        <p:nvSpPr>
          <p:cNvPr id="9" name="Right Triangle 8">
            <a:extLst>
              <a:ext uri="{FF2B5EF4-FFF2-40B4-BE49-F238E27FC236}">
                <a16:creationId xmlns:a16="http://schemas.microsoft.com/office/drawing/2014/main" id="{E4404AED-8E79-3543-9AAF-F169E49011D1}"/>
              </a:ext>
              <a:ext uri="{C183D7F6-B498-43B3-948B-1728B52AA6E4}">
                <adec:decorative xmlns:adec="http://schemas.microsoft.com/office/drawing/2017/decorative" val="1"/>
              </a:ext>
            </a:extLst>
          </p:cNvPr>
          <p:cNvSpPr/>
          <p:nvPr/>
        </p:nvSpPr>
        <p:spPr>
          <a:xfrm>
            <a:off x="10940349" y="6209286"/>
            <a:ext cx="732218" cy="640080"/>
          </a:xfrm>
          <a:prstGeom prst="rtTriangle">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3783C9A1-4281-EF45-8B9E-06C687E796B8}"/>
              </a:ext>
            </a:extLst>
          </p:cNvPr>
          <p:cNvSpPr txBox="1">
            <a:spLocks/>
          </p:cNvSpPr>
          <p:nvPr/>
        </p:nvSpPr>
        <p:spPr>
          <a:xfrm>
            <a:off x="838199" y="673052"/>
            <a:ext cx="9951721" cy="6093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47BB"/>
                </a:solidFill>
                <a:latin typeface="Georgia" panose="02040502050405020303" pitchFamily="18" charset="0"/>
              </a:rPr>
              <a:t>LTC Inﬂation protection options</a:t>
            </a:r>
          </a:p>
        </p:txBody>
      </p:sp>
      <p:sp>
        <p:nvSpPr>
          <p:cNvPr id="4" name="Rectangle 3">
            <a:extLst>
              <a:ext uri="{FF2B5EF4-FFF2-40B4-BE49-F238E27FC236}">
                <a16:creationId xmlns:a16="http://schemas.microsoft.com/office/drawing/2014/main" id="{C592F628-6EF9-694B-8F08-66576AD80A67}"/>
              </a:ext>
            </a:extLst>
          </p:cNvPr>
          <p:cNvSpPr/>
          <p:nvPr/>
        </p:nvSpPr>
        <p:spPr>
          <a:xfrm>
            <a:off x="838198" y="5445623"/>
            <a:ext cx="10228727" cy="276999"/>
          </a:xfrm>
          <a:prstGeom prst="rect">
            <a:avLst/>
          </a:prstGeom>
        </p:spPr>
        <p:txBody>
          <a:bodyPr wrap="square" lIns="0" tIns="0" rIns="0" bIns="0">
            <a:spAutoFit/>
          </a:bodyPr>
          <a:lstStyle/>
          <a:p>
            <a:r>
              <a:rPr lang="en-US" dirty="0">
                <a:latin typeface="Arial" panose="020B0604020202020204" pitchFamily="34" charset="0"/>
                <a:cs typeface="Arial" panose="020B0604020202020204" pitchFamily="34" charset="0"/>
              </a:rPr>
              <a:t>Note: The monthly benefit amount will increase annually whether or not LTC claims are being paid.</a:t>
            </a:r>
          </a:p>
        </p:txBody>
      </p:sp>
    </p:spTree>
    <p:extLst>
      <p:ext uri="{BB962C8B-B14F-4D97-AF65-F5344CB8AC3E}">
        <p14:creationId xmlns:p14="http://schemas.microsoft.com/office/powerpoint/2010/main" val="26625661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1A5267-4488-41E3-BE1B-FD7962CF7342}"/>
              </a:ext>
            </a:extLst>
          </p:cNvPr>
          <p:cNvSpPr>
            <a:spLocks noGrp="1"/>
          </p:cNvSpPr>
          <p:nvPr>
            <p:ph idx="1"/>
          </p:nvPr>
        </p:nvSpPr>
        <p:spPr>
          <a:xfrm>
            <a:off x="4160972" y="3429000"/>
            <a:ext cx="2923364" cy="369332"/>
          </a:xfrm>
        </p:spPr>
        <p:txBody>
          <a:bodyPr wrap="square">
            <a:spAutoFit/>
          </a:bodyPr>
          <a:lstStyle/>
          <a:p>
            <a:pPr marL="0" indent="0" algn="ctr">
              <a:buNone/>
            </a:pPr>
            <a:r>
              <a:rPr lang="en-US" sz="2000" b="1" dirty="0">
                <a:latin typeface="Arial" panose="020B0604020202020204" pitchFamily="34" charset="0"/>
                <a:cs typeface="Arial" panose="020B0604020202020204" pitchFamily="34" charset="0"/>
              </a:rPr>
              <a:t>of specified amount</a:t>
            </a:r>
          </a:p>
        </p:txBody>
      </p:sp>
      <p:sp>
        <p:nvSpPr>
          <p:cNvPr id="6" name="Slide Number Placeholder 6">
            <a:extLst>
              <a:ext uri="{FF2B5EF4-FFF2-40B4-BE49-F238E27FC236}">
                <a16:creationId xmlns:a16="http://schemas.microsoft.com/office/drawing/2014/main" id="{A28F1DB9-2C34-804C-B95D-775374FD0532}"/>
              </a:ext>
            </a:extLst>
          </p:cNvPr>
          <p:cNvSpPr txBox="1">
            <a:spLocks/>
          </p:cNvSpPr>
          <p:nvPr/>
        </p:nvSpPr>
        <p:spPr>
          <a:xfrm>
            <a:off x="11066926" y="6356350"/>
            <a:ext cx="824753" cy="26159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5A5B2-90EE-42EF-873A-CF5C259EFBCE}" type="slidenum">
              <a:rPr lang="en-US" smtClean="0">
                <a:solidFill>
                  <a:schemeClr val="tx1"/>
                </a:solidFill>
                <a:latin typeface="Arial" panose="020B0604020202020204" pitchFamily="34" charset="0"/>
                <a:cs typeface="Arial" panose="020B0604020202020204" pitchFamily="34" charset="0"/>
              </a:rPr>
              <a:pPr/>
              <a:t>25</a:t>
            </a:fld>
            <a:endParaRPr lang="en-US" dirty="0">
              <a:solidFill>
                <a:schemeClr val="tx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E4E25E84-90E7-4840-B794-C90E0B7295E6}"/>
              </a:ext>
            </a:extLst>
          </p:cNvPr>
          <p:cNvSpPr/>
          <p:nvPr/>
        </p:nvSpPr>
        <p:spPr>
          <a:xfrm>
            <a:off x="0" y="6209286"/>
            <a:ext cx="10940350" cy="64008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4670D27-D8ED-2A47-AF05-7DB382CF9554}"/>
              </a:ext>
            </a:extLst>
          </p:cNvPr>
          <p:cNvSpPr/>
          <p:nvPr/>
        </p:nvSpPr>
        <p:spPr>
          <a:xfrm>
            <a:off x="838200" y="6454273"/>
            <a:ext cx="8691562" cy="169277"/>
          </a:xfrm>
          <a:prstGeom prst="rect">
            <a:avLst/>
          </a:prstGeom>
        </p:spPr>
        <p:txBody>
          <a:bodyPr wrap="square" lIns="0" tIns="0" rIns="0" bIns="0">
            <a:spAutoFit/>
          </a:bodyPr>
          <a:lstStyle/>
          <a:p>
            <a:r>
              <a:rPr lang="en-US" sz="1100" dirty="0">
                <a:solidFill>
                  <a:schemeClr val="bg1"/>
                </a:solidFill>
                <a:latin typeface="Arial" panose="020B0604020202020204" pitchFamily="34" charset="0"/>
                <a:cs typeface="Arial" panose="020B0604020202020204" pitchFamily="34" charset="0"/>
              </a:rPr>
              <a:t>FOR FINANCIAL PROFESSIONAL USE — NOT FOR DISTRIBUTION TO THE PUBLIC</a:t>
            </a:r>
          </a:p>
        </p:txBody>
      </p:sp>
      <p:sp>
        <p:nvSpPr>
          <p:cNvPr id="9" name="Right Triangle 8">
            <a:extLst>
              <a:ext uri="{FF2B5EF4-FFF2-40B4-BE49-F238E27FC236}">
                <a16:creationId xmlns:a16="http://schemas.microsoft.com/office/drawing/2014/main" id="{E7DA962B-0352-184F-9E07-73DDB014B08B}"/>
              </a:ext>
              <a:ext uri="{C183D7F6-B498-43B3-948B-1728B52AA6E4}">
                <adec:decorative xmlns:adec="http://schemas.microsoft.com/office/drawing/2017/decorative" val="1"/>
              </a:ext>
            </a:extLst>
          </p:cNvPr>
          <p:cNvSpPr/>
          <p:nvPr/>
        </p:nvSpPr>
        <p:spPr>
          <a:xfrm>
            <a:off x="10940349" y="6209286"/>
            <a:ext cx="732218" cy="640080"/>
          </a:xfrm>
          <a:prstGeom prst="rtTriangle">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1764CC13-D2F9-B84A-9877-EF73881E25D2}"/>
              </a:ext>
            </a:extLst>
          </p:cNvPr>
          <p:cNvSpPr txBox="1">
            <a:spLocks/>
          </p:cNvSpPr>
          <p:nvPr/>
        </p:nvSpPr>
        <p:spPr>
          <a:xfrm>
            <a:off x="838199" y="673052"/>
            <a:ext cx="10515600" cy="6093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47BB"/>
                </a:solidFill>
                <a:latin typeface="Georgia" panose="02040502050405020303" pitchFamily="18" charset="0"/>
              </a:rPr>
              <a:t>Guaranteed minimum death beneﬁt</a:t>
            </a:r>
          </a:p>
        </p:txBody>
      </p:sp>
      <p:sp>
        <p:nvSpPr>
          <p:cNvPr id="4" name="Rectangle 3">
            <a:extLst>
              <a:ext uri="{FF2B5EF4-FFF2-40B4-BE49-F238E27FC236}">
                <a16:creationId xmlns:a16="http://schemas.microsoft.com/office/drawing/2014/main" id="{6FA2F89B-F4EB-0245-854D-F2431BB70D33}"/>
              </a:ext>
            </a:extLst>
          </p:cNvPr>
          <p:cNvSpPr/>
          <p:nvPr/>
        </p:nvSpPr>
        <p:spPr>
          <a:xfrm>
            <a:off x="4288733" y="1993669"/>
            <a:ext cx="3046027" cy="1569660"/>
          </a:xfrm>
          <a:prstGeom prst="rect">
            <a:avLst/>
          </a:prstGeom>
        </p:spPr>
        <p:txBody>
          <a:bodyPr wrap="none">
            <a:spAutoFit/>
          </a:bodyPr>
          <a:lstStyle/>
          <a:p>
            <a:r>
              <a:rPr lang="en-US" sz="9600" b="1" dirty="0">
                <a:solidFill>
                  <a:srgbClr val="008775"/>
                </a:solidFill>
                <a:latin typeface="Georgia" panose="02040502050405020303" pitchFamily="18" charset="0"/>
                <a:cs typeface="Arial" panose="020B0604020202020204" pitchFamily="34" charset="0"/>
              </a:rPr>
              <a:t>10% </a:t>
            </a:r>
            <a:endParaRPr lang="en-US" sz="9600" b="1" dirty="0">
              <a:solidFill>
                <a:srgbClr val="008775"/>
              </a:solidFill>
              <a:latin typeface="Georgia" panose="02040502050405020303" pitchFamily="18" charset="0"/>
            </a:endParaRPr>
          </a:p>
        </p:txBody>
      </p:sp>
    </p:spTree>
    <p:extLst>
      <p:ext uri="{BB962C8B-B14F-4D97-AF65-F5344CB8AC3E}">
        <p14:creationId xmlns:p14="http://schemas.microsoft.com/office/powerpoint/2010/main" val="1261247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44B0E0-C85B-46A7-AA0B-CBEEF2875110}"/>
              </a:ext>
            </a:extLst>
          </p:cNvPr>
          <p:cNvSpPr>
            <a:spLocks noGrp="1"/>
          </p:cNvSpPr>
          <p:nvPr>
            <p:ph idx="1"/>
          </p:nvPr>
        </p:nvSpPr>
        <p:spPr>
          <a:xfrm>
            <a:off x="838200" y="1790700"/>
            <a:ext cx="6127376" cy="276999"/>
          </a:xfrm>
        </p:spPr>
        <p:txBody>
          <a:bodyPr wrap="square" lIns="0" tIns="0" rIns="0" bIns="0">
            <a:spAutoFit/>
          </a:bodyPr>
          <a:lstStyle/>
          <a:p>
            <a:pPr marL="0" indent="0">
              <a:buNone/>
            </a:pPr>
            <a:r>
              <a:rPr lang="en-US" sz="2000" dirty="0">
                <a:latin typeface="Arial" panose="020B0604020202020204" pitchFamily="34" charset="0"/>
                <a:cs typeface="Arial" panose="020B0604020202020204" pitchFamily="34" charset="0"/>
              </a:rPr>
              <a:t>The total premium is made up of 2 components:</a:t>
            </a:r>
          </a:p>
        </p:txBody>
      </p:sp>
      <p:sp>
        <p:nvSpPr>
          <p:cNvPr id="6" name="Slide Number Placeholder 6">
            <a:extLst>
              <a:ext uri="{FF2B5EF4-FFF2-40B4-BE49-F238E27FC236}">
                <a16:creationId xmlns:a16="http://schemas.microsoft.com/office/drawing/2014/main" id="{88C226A5-C0B9-2A4E-901E-10F8469567C5}"/>
              </a:ext>
            </a:extLst>
          </p:cNvPr>
          <p:cNvSpPr txBox="1">
            <a:spLocks/>
          </p:cNvSpPr>
          <p:nvPr/>
        </p:nvSpPr>
        <p:spPr>
          <a:xfrm>
            <a:off x="11066926" y="6356350"/>
            <a:ext cx="824753" cy="26159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5A5B2-90EE-42EF-873A-CF5C259EFBCE}" type="slidenum">
              <a:rPr lang="en-US" smtClean="0">
                <a:solidFill>
                  <a:schemeClr val="tx1"/>
                </a:solidFill>
                <a:latin typeface="Arial" panose="020B0604020202020204" pitchFamily="34" charset="0"/>
                <a:cs typeface="Arial" panose="020B0604020202020204" pitchFamily="34" charset="0"/>
              </a:rPr>
              <a:pPr/>
              <a:t>26</a:t>
            </a:fld>
            <a:endParaRPr lang="en-US" dirty="0">
              <a:solidFill>
                <a:schemeClr val="tx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51E0B91D-18C7-9348-8BD5-E21A572FDEE5}"/>
              </a:ext>
            </a:extLst>
          </p:cNvPr>
          <p:cNvSpPr/>
          <p:nvPr/>
        </p:nvSpPr>
        <p:spPr>
          <a:xfrm>
            <a:off x="0" y="6209286"/>
            <a:ext cx="10940350" cy="64008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2EF6BBA-18C7-ED41-8E6D-01CE00BF4DB1}"/>
              </a:ext>
            </a:extLst>
          </p:cNvPr>
          <p:cNvSpPr/>
          <p:nvPr/>
        </p:nvSpPr>
        <p:spPr>
          <a:xfrm>
            <a:off x="838200" y="6454273"/>
            <a:ext cx="8691562" cy="169277"/>
          </a:xfrm>
          <a:prstGeom prst="rect">
            <a:avLst/>
          </a:prstGeom>
        </p:spPr>
        <p:txBody>
          <a:bodyPr wrap="square" lIns="0" tIns="0" rIns="0" bIns="0">
            <a:spAutoFit/>
          </a:bodyPr>
          <a:lstStyle/>
          <a:p>
            <a:r>
              <a:rPr lang="en-US" sz="1100" dirty="0">
                <a:solidFill>
                  <a:schemeClr val="bg1"/>
                </a:solidFill>
                <a:latin typeface="Arial" panose="020B0604020202020204" pitchFamily="34" charset="0"/>
                <a:cs typeface="Arial" panose="020B0604020202020204" pitchFamily="34" charset="0"/>
              </a:rPr>
              <a:t>FOR FINANCIAL PROFESSIONAL USE — NOT FOR DISTRIBUTION TO THE PUBLIC</a:t>
            </a:r>
          </a:p>
        </p:txBody>
      </p:sp>
      <p:sp>
        <p:nvSpPr>
          <p:cNvPr id="9" name="Right Triangle 8">
            <a:extLst>
              <a:ext uri="{FF2B5EF4-FFF2-40B4-BE49-F238E27FC236}">
                <a16:creationId xmlns:a16="http://schemas.microsoft.com/office/drawing/2014/main" id="{D1532577-3A0B-9247-8004-9C363DF975AB}"/>
              </a:ext>
              <a:ext uri="{C183D7F6-B498-43B3-948B-1728B52AA6E4}">
                <adec:decorative xmlns:adec="http://schemas.microsoft.com/office/drawing/2017/decorative" val="1"/>
              </a:ext>
            </a:extLst>
          </p:cNvPr>
          <p:cNvSpPr/>
          <p:nvPr/>
        </p:nvSpPr>
        <p:spPr>
          <a:xfrm>
            <a:off x="10940349" y="6209286"/>
            <a:ext cx="732218" cy="640080"/>
          </a:xfrm>
          <a:prstGeom prst="rtTriangle">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255C74FE-49D8-334C-AA8A-285530C42F7D}"/>
              </a:ext>
            </a:extLst>
          </p:cNvPr>
          <p:cNvSpPr txBox="1">
            <a:spLocks/>
          </p:cNvSpPr>
          <p:nvPr/>
        </p:nvSpPr>
        <p:spPr>
          <a:xfrm>
            <a:off x="838199" y="673052"/>
            <a:ext cx="8062913" cy="6093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47BB"/>
                </a:solidFill>
                <a:latin typeface="Georgia" panose="02040502050405020303" pitchFamily="18" charset="0"/>
              </a:rPr>
              <a:t>Potential tax advantages</a:t>
            </a:r>
          </a:p>
        </p:txBody>
      </p:sp>
      <p:sp>
        <p:nvSpPr>
          <p:cNvPr id="16" name="Rectangle 15">
            <a:extLst>
              <a:ext uri="{FF2B5EF4-FFF2-40B4-BE49-F238E27FC236}">
                <a16:creationId xmlns:a16="http://schemas.microsoft.com/office/drawing/2014/main" id="{1B4C83E7-470A-4349-B232-6426FBDC9DF5}"/>
              </a:ext>
            </a:extLst>
          </p:cNvPr>
          <p:cNvSpPr/>
          <p:nvPr/>
        </p:nvSpPr>
        <p:spPr>
          <a:xfrm>
            <a:off x="991117" y="2364131"/>
            <a:ext cx="6096000" cy="1631216"/>
          </a:xfrm>
          <a:prstGeom prst="rect">
            <a:avLst/>
          </a:prstGeom>
        </p:spPr>
        <p:txBody>
          <a:bodyPr>
            <a:spAutoFit/>
          </a:bodyPr>
          <a:lstStyle/>
          <a:p>
            <a:r>
              <a:rPr lang="en-US" sz="2000" b="1" dirty="0">
                <a:latin typeface="Arial" panose="020B0604020202020204" pitchFamily="34" charset="0"/>
                <a:cs typeface="Arial" panose="020B0604020202020204" pitchFamily="34" charset="0"/>
              </a:rPr>
              <a:t>1. Life insurance premium</a:t>
            </a:r>
          </a:p>
          <a:p>
            <a:endParaRPr lang="en-US" sz="2000"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2. LTC premium </a:t>
            </a:r>
          </a:p>
          <a:p>
            <a:pPr marL="182880"/>
            <a:r>
              <a:rPr lang="en-US" dirty="0">
                <a:latin typeface="Arial" panose="020B0604020202020204" pitchFamily="34" charset="0"/>
                <a:cs typeface="Arial" panose="020B0604020202020204" pitchFamily="34" charset="0"/>
              </a:rPr>
              <a:t>(pays for LTC Rider, LTC Extension of Benefits and inflation option if elected)</a:t>
            </a:r>
          </a:p>
        </p:txBody>
      </p:sp>
      <p:sp>
        <p:nvSpPr>
          <p:cNvPr id="21" name="TextBox 20">
            <a:extLst>
              <a:ext uri="{FF2B5EF4-FFF2-40B4-BE49-F238E27FC236}">
                <a16:creationId xmlns:a16="http://schemas.microsoft.com/office/drawing/2014/main" id="{6EC14CB4-BF9A-D348-A50A-0EB2E2BE3075}"/>
              </a:ext>
            </a:extLst>
          </p:cNvPr>
          <p:cNvSpPr txBox="1"/>
          <p:nvPr/>
        </p:nvSpPr>
        <p:spPr>
          <a:xfrm>
            <a:off x="991117" y="4614507"/>
            <a:ext cx="7689420" cy="1323439"/>
          </a:xfrm>
          <a:prstGeom prst="rect">
            <a:avLst/>
          </a:prstGeom>
          <a:noFill/>
        </p:spPr>
        <p:txBody>
          <a:bodyPr wrap="square">
            <a:spAutoFit/>
          </a:bodyPr>
          <a:lstStyle/>
          <a:p>
            <a:pPr marL="0" indent="0">
              <a:buNone/>
            </a:pPr>
            <a:r>
              <a:rPr lang="en-US" sz="2000" dirty="0">
                <a:latin typeface="Arial" panose="020B0604020202020204" pitchFamily="34" charset="0"/>
                <a:cs typeface="Arial" panose="020B0604020202020204" pitchFamily="34" charset="0"/>
              </a:rPr>
              <a:t>The LTC premium portion may be eligible for a tax deduction or reimbursement from a health savings account (HSA).</a:t>
            </a:r>
          </a:p>
          <a:p>
            <a:pPr marL="0" indent="0">
              <a:buNone/>
            </a:pP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Both options are subject to IRS age-based limits for each person.</a:t>
            </a:r>
          </a:p>
        </p:txBody>
      </p:sp>
    </p:spTree>
    <p:extLst>
      <p:ext uri="{BB962C8B-B14F-4D97-AF65-F5344CB8AC3E}">
        <p14:creationId xmlns:p14="http://schemas.microsoft.com/office/powerpoint/2010/main" val="40761077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0EAF50-90D5-42DD-BF34-DBD5B08A8333}"/>
              </a:ext>
            </a:extLst>
          </p:cNvPr>
          <p:cNvSpPr>
            <a:spLocks noGrp="1"/>
          </p:cNvSpPr>
          <p:nvPr>
            <p:ph idx="1"/>
          </p:nvPr>
        </p:nvSpPr>
        <p:spPr>
          <a:xfrm>
            <a:off x="838200" y="1825624"/>
            <a:ext cx="4197263" cy="2323713"/>
          </a:xfrm>
        </p:spPr>
        <p:txBody>
          <a:bodyPr wrap="square" lIns="0" tIns="0" rIns="0" bIns="0">
            <a:spAutoFit/>
          </a:bodyPr>
          <a:lstStyle/>
          <a:p>
            <a:pPr marL="320040" indent="-182880"/>
            <a:r>
              <a:rPr lang="en-US" sz="2000" dirty="0">
                <a:latin typeface="Arial" panose="020B0604020202020204" pitchFamily="34" charset="0"/>
                <a:cs typeface="Arial" panose="020B0604020202020204" pitchFamily="34" charset="0"/>
              </a:rPr>
              <a:t>90-calendar days for each insured</a:t>
            </a:r>
          </a:p>
          <a:p>
            <a:pPr marL="320040" indent="-182880"/>
            <a:endParaRPr lang="en-US" sz="2000" dirty="0">
              <a:latin typeface="Arial" panose="020B0604020202020204" pitchFamily="34" charset="0"/>
              <a:cs typeface="Arial" panose="020B0604020202020204" pitchFamily="34" charset="0"/>
            </a:endParaRPr>
          </a:p>
          <a:p>
            <a:pPr marL="320040" indent="-182880"/>
            <a:r>
              <a:rPr lang="en-US" sz="2000" dirty="0">
                <a:latin typeface="Arial" panose="020B0604020202020204" pitchFamily="34" charset="0"/>
                <a:cs typeface="Arial" panose="020B0604020202020204" pitchFamily="34" charset="0"/>
              </a:rPr>
              <a:t>Upon completion, benefits for the first 90 days will be paid retroactively along with benefits for month 4</a:t>
            </a:r>
          </a:p>
          <a:p>
            <a:pPr marL="320040" indent="-182880"/>
            <a:endParaRPr lang="en-US" sz="2000" dirty="0">
              <a:latin typeface="Arial" panose="020B0604020202020204" pitchFamily="34" charset="0"/>
              <a:cs typeface="Arial" panose="020B0604020202020204" pitchFamily="34" charset="0"/>
            </a:endParaRPr>
          </a:p>
        </p:txBody>
      </p:sp>
      <p:sp>
        <p:nvSpPr>
          <p:cNvPr id="6" name="Slide Number Placeholder 6">
            <a:extLst>
              <a:ext uri="{FF2B5EF4-FFF2-40B4-BE49-F238E27FC236}">
                <a16:creationId xmlns:a16="http://schemas.microsoft.com/office/drawing/2014/main" id="{DEAD914E-1C23-7248-9D33-F31A69B4EC0B}"/>
              </a:ext>
            </a:extLst>
          </p:cNvPr>
          <p:cNvSpPr txBox="1">
            <a:spLocks/>
          </p:cNvSpPr>
          <p:nvPr/>
        </p:nvSpPr>
        <p:spPr>
          <a:xfrm>
            <a:off x="11066926" y="6356350"/>
            <a:ext cx="824753" cy="26159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5A5B2-90EE-42EF-873A-CF5C259EFBCE}" type="slidenum">
              <a:rPr lang="en-US" smtClean="0">
                <a:solidFill>
                  <a:schemeClr val="tx1"/>
                </a:solidFill>
                <a:latin typeface="Arial" panose="020B0604020202020204" pitchFamily="34" charset="0"/>
                <a:cs typeface="Arial" panose="020B0604020202020204" pitchFamily="34" charset="0"/>
              </a:rPr>
              <a:pPr/>
              <a:t>27</a:t>
            </a:fld>
            <a:endParaRPr lang="en-US" dirty="0">
              <a:solidFill>
                <a:schemeClr val="tx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461DF96D-CBBA-414F-9094-E9A1970D2AB3}"/>
              </a:ext>
            </a:extLst>
          </p:cNvPr>
          <p:cNvSpPr/>
          <p:nvPr/>
        </p:nvSpPr>
        <p:spPr>
          <a:xfrm>
            <a:off x="0" y="6209286"/>
            <a:ext cx="10940350" cy="64008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8552226-B802-5F44-8496-98988EC1D211}"/>
              </a:ext>
            </a:extLst>
          </p:cNvPr>
          <p:cNvSpPr/>
          <p:nvPr/>
        </p:nvSpPr>
        <p:spPr>
          <a:xfrm>
            <a:off x="838200" y="6454273"/>
            <a:ext cx="8691562" cy="169277"/>
          </a:xfrm>
          <a:prstGeom prst="rect">
            <a:avLst/>
          </a:prstGeom>
        </p:spPr>
        <p:txBody>
          <a:bodyPr wrap="square" lIns="0" tIns="0" rIns="0" bIns="0">
            <a:spAutoFit/>
          </a:bodyPr>
          <a:lstStyle/>
          <a:p>
            <a:r>
              <a:rPr lang="en-US" sz="1100" dirty="0">
                <a:solidFill>
                  <a:schemeClr val="bg1"/>
                </a:solidFill>
                <a:latin typeface="Arial" panose="020B0604020202020204" pitchFamily="34" charset="0"/>
                <a:cs typeface="Arial" panose="020B0604020202020204" pitchFamily="34" charset="0"/>
              </a:rPr>
              <a:t>FOR FINANCIAL PROFESSIONAL USE — NOT FOR DISTRIBUTION TO THE PUBLIC</a:t>
            </a:r>
          </a:p>
        </p:txBody>
      </p:sp>
      <p:sp>
        <p:nvSpPr>
          <p:cNvPr id="9" name="Right Triangle 8">
            <a:extLst>
              <a:ext uri="{FF2B5EF4-FFF2-40B4-BE49-F238E27FC236}">
                <a16:creationId xmlns:a16="http://schemas.microsoft.com/office/drawing/2014/main" id="{A1BF8F88-4F1A-6741-9E36-D8A4934D73AD}"/>
              </a:ext>
              <a:ext uri="{C183D7F6-B498-43B3-948B-1728B52AA6E4}">
                <adec:decorative xmlns:adec="http://schemas.microsoft.com/office/drawing/2017/decorative" val="1"/>
              </a:ext>
            </a:extLst>
          </p:cNvPr>
          <p:cNvSpPr/>
          <p:nvPr/>
        </p:nvSpPr>
        <p:spPr>
          <a:xfrm>
            <a:off x="10940349" y="6209286"/>
            <a:ext cx="732218" cy="640080"/>
          </a:xfrm>
          <a:prstGeom prst="rtTriangle">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BD1E4096-091A-5242-B03F-76298B2611B6}"/>
              </a:ext>
            </a:extLst>
          </p:cNvPr>
          <p:cNvSpPr txBox="1">
            <a:spLocks/>
          </p:cNvSpPr>
          <p:nvPr/>
        </p:nvSpPr>
        <p:spPr>
          <a:xfrm>
            <a:off x="838199" y="673052"/>
            <a:ext cx="8062913" cy="6093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47BB"/>
                </a:solidFill>
                <a:latin typeface="Georgia" panose="02040502050405020303" pitchFamily="18" charset="0"/>
              </a:rPr>
              <a:t>Elimination period </a:t>
            </a:r>
          </a:p>
        </p:txBody>
      </p:sp>
      <p:grpSp>
        <p:nvGrpSpPr>
          <p:cNvPr id="2" name="Group 1">
            <a:extLst>
              <a:ext uri="{FF2B5EF4-FFF2-40B4-BE49-F238E27FC236}">
                <a16:creationId xmlns:a16="http://schemas.microsoft.com/office/drawing/2014/main" id="{1424AF42-26D9-400D-8C9B-99CD533781CA}"/>
              </a:ext>
            </a:extLst>
          </p:cNvPr>
          <p:cNvGrpSpPr/>
          <p:nvPr/>
        </p:nvGrpSpPr>
        <p:grpSpPr>
          <a:xfrm>
            <a:off x="6071678" y="2340328"/>
            <a:ext cx="5181599" cy="2983930"/>
            <a:chOff x="6071678" y="2340328"/>
            <a:chExt cx="5181599" cy="2983930"/>
          </a:xfrm>
        </p:grpSpPr>
        <p:sp>
          <p:nvSpPr>
            <p:cNvPr id="10" name="Rectangle 9">
              <a:extLst>
                <a:ext uri="{FF2B5EF4-FFF2-40B4-BE49-F238E27FC236}">
                  <a16:creationId xmlns:a16="http://schemas.microsoft.com/office/drawing/2014/main" id="{0A9A6B61-EEF6-C441-8025-ABF267859856}"/>
                </a:ext>
              </a:extLst>
            </p:cNvPr>
            <p:cNvSpPr/>
            <p:nvPr/>
          </p:nvSpPr>
          <p:spPr>
            <a:xfrm>
              <a:off x="6224077" y="2797528"/>
              <a:ext cx="692727" cy="21695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US" sz="1600" dirty="0" err="1">
                <a:solidFill>
                  <a:schemeClr val="bg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C0886983-C31E-8049-AD6B-77E5AB701CF8}"/>
                </a:ext>
              </a:extLst>
            </p:cNvPr>
            <p:cNvSpPr/>
            <p:nvPr/>
          </p:nvSpPr>
          <p:spPr>
            <a:xfrm>
              <a:off x="6995812" y="2797528"/>
              <a:ext cx="692727" cy="21695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US" sz="1600" dirty="0" err="1">
                <a:solidFill>
                  <a:schemeClr val="bg1"/>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7A19C7B1-CBC6-914B-85FB-F562702283E0}"/>
                </a:ext>
              </a:extLst>
            </p:cNvPr>
            <p:cNvSpPr/>
            <p:nvPr/>
          </p:nvSpPr>
          <p:spPr>
            <a:xfrm>
              <a:off x="7767547" y="2797528"/>
              <a:ext cx="692727" cy="21695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US" sz="1600" dirty="0" err="1">
                <a:solidFill>
                  <a:schemeClr val="bg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514E2C8A-8C8B-AE48-8568-4EEF3EFF6FA1}"/>
                </a:ext>
              </a:extLst>
            </p:cNvPr>
            <p:cNvSpPr/>
            <p:nvPr/>
          </p:nvSpPr>
          <p:spPr>
            <a:xfrm>
              <a:off x="8539282" y="2797528"/>
              <a:ext cx="692727" cy="216959"/>
            </a:xfrm>
            <a:prstGeom prst="rect">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US" sz="1600" dirty="0" err="1">
                <a:solidFill>
                  <a:schemeClr val="bg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A35FEAC9-85B9-2F47-8E71-078282A7A5D3}"/>
                </a:ext>
              </a:extLst>
            </p:cNvPr>
            <p:cNvSpPr/>
            <p:nvPr/>
          </p:nvSpPr>
          <p:spPr>
            <a:xfrm>
              <a:off x="9311017" y="2797528"/>
              <a:ext cx="692727" cy="216959"/>
            </a:xfrm>
            <a:prstGeom prst="rect">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US" sz="1600" dirty="0" err="1">
                <a:solidFill>
                  <a:schemeClr val="bg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1065AF1F-49FB-8348-9058-0296A7C626E5}"/>
                </a:ext>
              </a:extLst>
            </p:cNvPr>
            <p:cNvSpPr/>
            <p:nvPr/>
          </p:nvSpPr>
          <p:spPr>
            <a:xfrm>
              <a:off x="10082750" y="2797528"/>
              <a:ext cx="692727" cy="216959"/>
            </a:xfrm>
            <a:prstGeom prst="rect">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US" sz="1600" dirty="0" err="1">
                <a:solidFill>
                  <a:schemeClr val="bg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84713836-837C-9944-931C-D070C8F15AF5}"/>
                </a:ext>
              </a:extLst>
            </p:cNvPr>
            <p:cNvSpPr txBox="1"/>
            <p:nvPr/>
          </p:nvSpPr>
          <p:spPr>
            <a:xfrm>
              <a:off x="6371159" y="3112855"/>
              <a:ext cx="457200" cy="216959"/>
            </a:xfrm>
            <a:prstGeom prst="rect">
              <a:avLst/>
            </a:prstGeom>
            <a:noFill/>
          </p:spPr>
          <p:txBody>
            <a:bodyPr wrap="none" lIns="0" tIns="0" rIns="0" bIns="0" rtlCol="0">
              <a:noAutofit/>
            </a:bodyPr>
            <a:lstStyle/>
            <a:p>
              <a:pPr algn="ctr">
                <a:lnSpc>
                  <a:spcPct val="112000"/>
                </a:lnSpc>
              </a:pPr>
              <a:r>
                <a:rPr lang="en-US" sz="1400" dirty="0">
                  <a:solidFill>
                    <a:schemeClr val="tx1"/>
                  </a:solidFill>
                  <a:latin typeface="Arial" panose="020B0604020202020204" pitchFamily="34" charset="0"/>
                  <a:cs typeface="Arial" panose="020B0604020202020204" pitchFamily="34" charset="0"/>
                </a:rPr>
                <a:t>$0</a:t>
              </a:r>
            </a:p>
          </p:txBody>
        </p:sp>
        <p:sp>
          <p:nvSpPr>
            <p:cNvPr id="18" name="TextBox 17">
              <a:extLst>
                <a:ext uri="{FF2B5EF4-FFF2-40B4-BE49-F238E27FC236}">
                  <a16:creationId xmlns:a16="http://schemas.microsoft.com/office/drawing/2014/main" id="{1E959E9C-C7E0-0647-A6AC-389F400C92FD}"/>
                </a:ext>
              </a:extLst>
            </p:cNvPr>
            <p:cNvSpPr txBox="1"/>
            <p:nvPr/>
          </p:nvSpPr>
          <p:spPr>
            <a:xfrm>
              <a:off x="7124617" y="3112855"/>
              <a:ext cx="457200" cy="216959"/>
            </a:xfrm>
            <a:prstGeom prst="rect">
              <a:avLst/>
            </a:prstGeom>
            <a:noFill/>
          </p:spPr>
          <p:txBody>
            <a:bodyPr wrap="none" lIns="0" tIns="0" rIns="0" bIns="0" rtlCol="0">
              <a:noAutofit/>
            </a:bodyPr>
            <a:lstStyle/>
            <a:p>
              <a:pPr algn="ctr">
                <a:lnSpc>
                  <a:spcPct val="112000"/>
                </a:lnSpc>
              </a:pPr>
              <a:r>
                <a:rPr lang="en-US" sz="1400" dirty="0">
                  <a:solidFill>
                    <a:schemeClr val="tx1"/>
                  </a:solidFill>
                  <a:latin typeface="Arial" panose="020B0604020202020204" pitchFamily="34" charset="0"/>
                  <a:cs typeface="Arial" panose="020B0604020202020204" pitchFamily="34" charset="0"/>
                </a:rPr>
                <a:t>$0</a:t>
              </a:r>
            </a:p>
          </p:txBody>
        </p:sp>
        <p:sp>
          <p:nvSpPr>
            <p:cNvPr id="19" name="TextBox 18">
              <a:extLst>
                <a:ext uri="{FF2B5EF4-FFF2-40B4-BE49-F238E27FC236}">
                  <a16:creationId xmlns:a16="http://schemas.microsoft.com/office/drawing/2014/main" id="{166A487B-F36C-154E-9037-EA1B541F9868}"/>
                </a:ext>
              </a:extLst>
            </p:cNvPr>
            <p:cNvSpPr txBox="1"/>
            <p:nvPr/>
          </p:nvSpPr>
          <p:spPr>
            <a:xfrm>
              <a:off x="7900477" y="3119623"/>
              <a:ext cx="457200" cy="216959"/>
            </a:xfrm>
            <a:prstGeom prst="rect">
              <a:avLst/>
            </a:prstGeom>
            <a:noFill/>
          </p:spPr>
          <p:txBody>
            <a:bodyPr wrap="none" lIns="0" tIns="0" rIns="0" bIns="0" rtlCol="0">
              <a:noAutofit/>
            </a:bodyPr>
            <a:lstStyle/>
            <a:p>
              <a:pPr algn="ctr">
                <a:lnSpc>
                  <a:spcPct val="112000"/>
                </a:lnSpc>
              </a:pPr>
              <a:r>
                <a:rPr lang="en-US" sz="1400" dirty="0">
                  <a:solidFill>
                    <a:schemeClr val="tx1"/>
                  </a:solidFill>
                  <a:latin typeface="Arial" panose="020B0604020202020204" pitchFamily="34" charset="0"/>
                  <a:cs typeface="Arial" panose="020B0604020202020204" pitchFamily="34" charset="0"/>
                </a:rPr>
                <a:t>$0</a:t>
              </a:r>
            </a:p>
          </p:txBody>
        </p:sp>
        <p:sp>
          <p:nvSpPr>
            <p:cNvPr id="20" name="TextBox 19">
              <a:extLst>
                <a:ext uri="{FF2B5EF4-FFF2-40B4-BE49-F238E27FC236}">
                  <a16:creationId xmlns:a16="http://schemas.microsoft.com/office/drawing/2014/main" id="{D9DBE70F-CAAA-374B-BFA6-71D97CDB011E}"/>
                </a:ext>
              </a:extLst>
            </p:cNvPr>
            <p:cNvSpPr txBox="1"/>
            <p:nvPr/>
          </p:nvSpPr>
          <p:spPr>
            <a:xfrm>
              <a:off x="8762189" y="3119623"/>
              <a:ext cx="457200" cy="216959"/>
            </a:xfrm>
            <a:prstGeom prst="rect">
              <a:avLst/>
            </a:prstGeom>
            <a:noFill/>
          </p:spPr>
          <p:txBody>
            <a:bodyPr wrap="none" lIns="0" tIns="0" rIns="0" bIns="0" rtlCol="0">
              <a:noAutofit/>
            </a:bodyPr>
            <a:lstStyle/>
            <a:p>
              <a:pPr algn="r">
                <a:lnSpc>
                  <a:spcPct val="112000"/>
                </a:lnSpc>
              </a:pPr>
              <a:r>
                <a:rPr lang="en-US" sz="1400" b="1" dirty="0">
                  <a:solidFill>
                    <a:srgbClr val="0047BB"/>
                  </a:solidFill>
                  <a:latin typeface="Arial" panose="020B0604020202020204" pitchFamily="34" charset="0"/>
                  <a:cs typeface="Arial" panose="020B0604020202020204" pitchFamily="34" charset="0"/>
                </a:rPr>
                <a:t>$40,000</a:t>
              </a:r>
            </a:p>
          </p:txBody>
        </p:sp>
        <p:sp>
          <p:nvSpPr>
            <p:cNvPr id="21" name="TextBox 20">
              <a:extLst>
                <a:ext uri="{FF2B5EF4-FFF2-40B4-BE49-F238E27FC236}">
                  <a16:creationId xmlns:a16="http://schemas.microsoft.com/office/drawing/2014/main" id="{E69E8C16-7644-0C4F-A879-C940E5890270}"/>
                </a:ext>
              </a:extLst>
            </p:cNvPr>
            <p:cNvSpPr txBox="1"/>
            <p:nvPr/>
          </p:nvSpPr>
          <p:spPr>
            <a:xfrm>
              <a:off x="9542383" y="3112855"/>
              <a:ext cx="457200" cy="216959"/>
            </a:xfrm>
            <a:prstGeom prst="rect">
              <a:avLst/>
            </a:prstGeom>
            <a:noFill/>
          </p:spPr>
          <p:txBody>
            <a:bodyPr wrap="none" lIns="0" tIns="0" rIns="0" bIns="0" rtlCol="0">
              <a:noAutofit/>
            </a:bodyPr>
            <a:lstStyle/>
            <a:p>
              <a:pPr algn="r">
                <a:lnSpc>
                  <a:spcPct val="112000"/>
                </a:lnSpc>
              </a:pPr>
              <a:r>
                <a:rPr lang="en-US" sz="1400" dirty="0">
                  <a:solidFill>
                    <a:schemeClr val="tx1"/>
                  </a:solidFill>
                  <a:latin typeface="Arial" panose="020B0604020202020204" pitchFamily="34" charset="0"/>
                  <a:cs typeface="Arial" panose="020B0604020202020204" pitchFamily="34" charset="0"/>
                </a:rPr>
                <a:t>$10,000</a:t>
              </a:r>
            </a:p>
          </p:txBody>
        </p:sp>
        <p:sp>
          <p:nvSpPr>
            <p:cNvPr id="22" name="TextBox 21">
              <a:extLst>
                <a:ext uri="{FF2B5EF4-FFF2-40B4-BE49-F238E27FC236}">
                  <a16:creationId xmlns:a16="http://schemas.microsoft.com/office/drawing/2014/main" id="{EB857F99-8568-6640-BB5D-82A9ED79D853}"/>
                </a:ext>
              </a:extLst>
            </p:cNvPr>
            <p:cNvSpPr txBox="1"/>
            <p:nvPr/>
          </p:nvSpPr>
          <p:spPr>
            <a:xfrm>
              <a:off x="10292175" y="3119623"/>
              <a:ext cx="457200" cy="216959"/>
            </a:xfrm>
            <a:prstGeom prst="rect">
              <a:avLst/>
            </a:prstGeom>
            <a:noFill/>
          </p:spPr>
          <p:txBody>
            <a:bodyPr wrap="none" lIns="0" tIns="0" rIns="0" bIns="0" rtlCol="0">
              <a:noAutofit/>
            </a:bodyPr>
            <a:lstStyle/>
            <a:p>
              <a:pPr algn="r">
                <a:lnSpc>
                  <a:spcPct val="112000"/>
                </a:lnSpc>
              </a:pPr>
              <a:r>
                <a:rPr lang="en-US" sz="1400" dirty="0">
                  <a:solidFill>
                    <a:schemeClr val="tx1"/>
                  </a:solidFill>
                  <a:latin typeface="Arial" panose="020B0604020202020204" pitchFamily="34" charset="0"/>
                  <a:cs typeface="Arial" panose="020B0604020202020204" pitchFamily="34" charset="0"/>
                </a:rPr>
                <a:t>$10,000</a:t>
              </a:r>
            </a:p>
          </p:txBody>
        </p:sp>
        <p:sp>
          <p:nvSpPr>
            <p:cNvPr id="23" name="TextBox 22">
              <a:extLst>
                <a:ext uri="{FF2B5EF4-FFF2-40B4-BE49-F238E27FC236}">
                  <a16:creationId xmlns:a16="http://schemas.microsoft.com/office/drawing/2014/main" id="{65B8946E-CDD8-2442-9208-DF328E57E8B2}"/>
                </a:ext>
              </a:extLst>
            </p:cNvPr>
            <p:cNvSpPr txBox="1"/>
            <p:nvPr/>
          </p:nvSpPr>
          <p:spPr>
            <a:xfrm>
              <a:off x="8539282" y="3801307"/>
              <a:ext cx="2104396" cy="829734"/>
            </a:xfrm>
            <a:prstGeom prst="rect">
              <a:avLst/>
            </a:prstGeom>
          </p:spPr>
          <p:style>
            <a:lnRef idx="2">
              <a:schemeClr val="accent1"/>
            </a:lnRef>
            <a:fillRef idx="1">
              <a:schemeClr val="lt1"/>
            </a:fillRef>
            <a:effectRef idx="0">
              <a:schemeClr val="accent1"/>
            </a:effectRef>
            <a:fontRef idx="minor">
              <a:schemeClr val="dk1"/>
            </a:fontRef>
          </p:style>
          <p:txBody>
            <a:bodyPr wrap="square" lIns="0" tIns="0" rIns="0" bIns="0" rtlCol="0" anchor="ctr" anchorCtr="1">
              <a:noAutofit/>
            </a:bodyPr>
            <a:lstStyle/>
            <a:p>
              <a:pPr algn="l">
                <a:lnSpc>
                  <a:spcPct val="112000"/>
                </a:lnSpc>
              </a:pPr>
              <a:r>
                <a:rPr lang="en-US" sz="1400" dirty="0">
                  <a:solidFill>
                    <a:schemeClr val="tx1"/>
                  </a:solidFill>
                  <a:latin typeface="Arial" panose="020B0604020202020204" pitchFamily="34" charset="0"/>
                  <a:cs typeface="Arial" panose="020B0604020202020204" pitchFamily="34" charset="0"/>
                </a:rPr>
                <a:t>On day 91, benefits are paid for months 1, 2, 3 and 4.</a:t>
              </a:r>
            </a:p>
          </p:txBody>
        </p:sp>
        <p:cxnSp>
          <p:nvCxnSpPr>
            <p:cNvPr id="24" name="Straight Connector 23">
              <a:extLst>
                <a:ext uri="{FF2B5EF4-FFF2-40B4-BE49-F238E27FC236}">
                  <a16:creationId xmlns:a16="http://schemas.microsoft.com/office/drawing/2014/main" id="{F192F29F-0785-5246-91AA-6B1D5E4A209C}"/>
                </a:ext>
              </a:extLst>
            </p:cNvPr>
            <p:cNvCxnSpPr>
              <a:cxnSpLocks/>
            </p:cNvCxnSpPr>
            <p:nvPr/>
          </p:nvCxnSpPr>
          <p:spPr>
            <a:xfrm>
              <a:off x="8539282" y="3014487"/>
              <a:ext cx="0" cy="1154641"/>
            </a:xfrm>
            <a:prstGeom prst="line">
              <a:avLst/>
            </a:prstGeom>
            <a:ln w="12700">
              <a:head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9B9BC074-EFAD-5649-91A1-5C33327BB109}"/>
                </a:ext>
              </a:extLst>
            </p:cNvPr>
            <p:cNvSpPr txBox="1"/>
            <p:nvPr/>
          </p:nvSpPr>
          <p:spPr>
            <a:xfrm>
              <a:off x="6071678" y="2340328"/>
              <a:ext cx="4190998" cy="301034"/>
            </a:xfrm>
            <a:prstGeom prst="rect">
              <a:avLst/>
            </a:prstGeom>
            <a:noFill/>
          </p:spPr>
          <p:txBody>
            <a:bodyPr wrap="none" lIns="0" tIns="0" rIns="0" bIns="0" rtlCol="0">
              <a:noAutofit/>
            </a:bodyPr>
            <a:lstStyle/>
            <a:p>
              <a:pPr algn="l">
                <a:lnSpc>
                  <a:spcPct val="112000"/>
                </a:lnSpc>
              </a:pPr>
              <a:r>
                <a:rPr lang="en-US" sz="1400" dirty="0">
                  <a:solidFill>
                    <a:schemeClr val="tx1"/>
                  </a:solidFill>
                  <a:latin typeface="Arial" panose="020B0604020202020204" pitchFamily="34" charset="0"/>
                  <a:cs typeface="Arial" panose="020B0604020202020204" pitchFamily="34" charset="0"/>
                </a:rPr>
                <a:t>For example, if the full monthly LTC benefit is $10,000 a month:</a:t>
              </a:r>
            </a:p>
          </p:txBody>
        </p:sp>
        <p:sp>
          <p:nvSpPr>
            <p:cNvPr id="26" name="TextBox 25">
              <a:extLst>
                <a:ext uri="{FF2B5EF4-FFF2-40B4-BE49-F238E27FC236}">
                  <a16:creationId xmlns:a16="http://schemas.microsoft.com/office/drawing/2014/main" id="{AB11ACD7-4FE0-4B4E-84CB-8EDF83766680}"/>
                </a:ext>
              </a:extLst>
            </p:cNvPr>
            <p:cNvSpPr txBox="1"/>
            <p:nvPr/>
          </p:nvSpPr>
          <p:spPr>
            <a:xfrm>
              <a:off x="6224077" y="4860708"/>
              <a:ext cx="5029200" cy="463550"/>
            </a:xfrm>
            <a:prstGeom prst="rect">
              <a:avLst/>
            </a:prstGeom>
            <a:noFill/>
          </p:spPr>
          <p:txBody>
            <a:bodyPr wrap="square" lIns="0" tIns="0" rIns="0" bIns="0" rtlCol="0">
              <a:noAutofit/>
            </a:bodyPr>
            <a:lstStyle/>
            <a:p>
              <a:pPr algn="l">
                <a:lnSpc>
                  <a:spcPct val="112000"/>
                </a:lnSpc>
              </a:pPr>
              <a:r>
                <a:rPr lang="en-US" sz="1400" dirty="0">
                  <a:solidFill>
                    <a:schemeClr val="tx1"/>
                  </a:solidFill>
                  <a:latin typeface="Arial" panose="020B0604020202020204" pitchFamily="34" charset="0"/>
                  <a:cs typeface="Arial" panose="020B0604020202020204" pitchFamily="34" charset="0"/>
                </a:rPr>
                <a:t>This is a hypothetical example. The timeline begins when the insured is certified as chronically ill.</a:t>
              </a:r>
            </a:p>
          </p:txBody>
        </p:sp>
      </p:grpSp>
      <p:sp>
        <p:nvSpPr>
          <p:cNvPr id="27" name="TextBox 26">
            <a:extLst>
              <a:ext uri="{FF2B5EF4-FFF2-40B4-BE49-F238E27FC236}">
                <a16:creationId xmlns:a16="http://schemas.microsoft.com/office/drawing/2014/main" id="{654E4213-4686-A04E-BAFD-EFC64EA01758}"/>
              </a:ext>
            </a:extLst>
          </p:cNvPr>
          <p:cNvSpPr txBox="1"/>
          <p:nvPr/>
        </p:nvSpPr>
        <p:spPr>
          <a:xfrm>
            <a:off x="6371159" y="1804871"/>
            <a:ext cx="4569190" cy="315327"/>
          </a:xfrm>
          <a:prstGeom prst="rect">
            <a:avLst/>
          </a:prstGeom>
          <a:noFill/>
        </p:spPr>
        <p:txBody>
          <a:bodyPr wrap="none" lIns="0" tIns="0" rIns="0" bIns="0" rtlCol="0">
            <a:noAutofit/>
          </a:bodyPr>
          <a:lstStyle/>
          <a:p>
            <a:pPr algn="l">
              <a:lnSpc>
                <a:spcPct val="112000"/>
              </a:lnSpc>
            </a:pPr>
            <a:r>
              <a:rPr lang="en-US" sz="1600" b="1" dirty="0">
                <a:solidFill>
                  <a:schemeClr val="tx1"/>
                </a:solidFill>
                <a:latin typeface="Arial" panose="020B0604020202020204" pitchFamily="34" charset="0"/>
                <a:cs typeface="Arial" panose="020B0604020202020204" pitchFamily="34" charset="0"/>
              </a:rPr>
              <a:t>Retroactive payment after elimination period</a:t>
            </a:r>
          </a:p>
        </p:txBody>
      </p:sp>
    </p:spTree>
    <p:extLst>
      <p:ext uri="{BB962C8B-B14F-4D97-AF65-F5344CB8AC3E}">
        <p14:creationId xmlns:p14="http://schemas.microsoft.com/office/powerpoint/2010/main" val="39625514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EF5F11-6EBB-4489-9D49-1919A132869C}"/>
              </a:ext>
            </a:extLst>
          </p:cNvPr>
          <p:cNvSpPr>
            <a:spLocks noGrp="1"/>
          </p:cNvSpPr>
          <p:nvPr>
            <p:ph idx="1"/>
          </p:nvPr>
        </p:nvSpPr>
        <p:spPr>
          <a:xfrm>
            <a:off x="838200" y="1825625"/>
            <a:ext cx="9423400" cy="3411190"/>
          </a:xfrm>
        </p:spPr>
        <p:txBody>
          <a:bodyPr wrap="square" lIns="0" tIns="0" rIns="0" bIns="0">
            <a:spAutoFit/>
          </a:bodyPr>
          <a:lstStyle/>
          <a:p>
            <a:pPr marL="0" indent="0">
              <a:buNone/>
            </a:pPr>
            <a:r>
              <a:rPr lang="en-US" sz="2000" b="1" dirty="0">
                <a:latin typeface="Arial" panose="020B0604020202020204" pitchFamily="34" charset="0"/>
                <a:cs typeface="Arial" panose="020B0604020202020204" pitchFamily="34" charset="0"/>
              </a:rPr>
              <a:t>For international claims:</a:t>
            </a:r>
          </a:p>
          <a:p>
            <a:r>
              <a:rPr lang="en-US" sz="2000" dirty="0">
                <a:latin typeface="Arial" panose="020B0604020202020204" pitchFamily="34" charset="0"/>
                <a:cs typeface="Arial" panose="020B0604020202020204" pitchFamily="34" charset="0"/>
              </a:rPr>
              <a:t>100% of the max monthly LTC Rider benefit (including inflation) is available while residing outside of the United States, its territories or possessions</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No LTC benefits are payable under the LTC Extension of Benefits Rider or any LTC inflation rider benefit associated with it while residing outside of the United States, its territories or possessions</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LTC Extension of Benefits Rider payment availability will resume if the insured returns to the U.S.</a:t>
            </a:r>
          </a:p>
        </p:txBody>
      </p:sp>
      <p:sp>
        <p:nvSpPr>
          <p:cNvPr id="6" name="Slide Number Placeholder 6">
            <a:extLst>
              <a:ext uri="{FF2B5EF4-FFF2-40B4-BE49-F238E27FC236}">
                <a16:creationId xmlns:a16="http://schemas.microsoft.com/office/drawing/2014/main" id="{7B90F34E-AD1D-914D-99ED-0FFD9CD88CB7}"/>
              </a:ext>
            </a:extLst>
          </p:cNvPr>
          <p:cNvSpPr txBox="1">
            <a:spLocks/>
          </p:cNvSpPr>
          <p:nvPr/>
        </p:nvSpPr>
        <p:spPr>
          <a:xfrm>
            <a:off x="11066926" y="6356350"/>
            <a:ext cx="824753" cy="26159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5A5B2-90EE-42EF-873A-CF5C259EFBCE}" type="slidenum">
              <a:rPr lang="en-US" smtClean="0">
                <a:solidFill>
                  <a:schemeClr val="tx1"/>
                </a:solidFill>
                <a:latin typeface="Arial" panose="020B0604020202020204" pitchFamily="34" charset="0"/>
                <a:cs typeface="Arial" panose="020B0604020202020204" pitchFamily="34" charset="0"/>
              </a:rPr>
              <a:pPr/>
              <a:t>28</a:t>
            </a:fld>
            <a:endParaRPr lang="en-US" dirty="0">
              <a:solidFill>
                <a:schemeClr val="tx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86AB39AB-3A12-FE41-BE62-D3C7669775AD}"/>
              </a:ext>
            </a:extLst>
          </p:cNvPr>
          <p:cNvSpPr/>
          <p:nvPr/>
        </p:nvSpPr>
        <p:spPr>
          <a:xfrm>
            <a:off x="0" y="6209286"/>
            <a:ext cx="10940350" cy="64008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FED0886-AFBC-F84F-8D95-938AAD135BA7}"/>
              </a:ext>
            </a:extLst>
          </p:cNvPr>
          <p:cNvSpPr/>
          <p:nvPr/>
        </p:nvSpPr>
        <p:spPr>
          <a:xfrm>
            <a:off x="838200" y="6454273"/>
            <a:ext cx="8691562" cy="169277"/>
          </a:xfrm>
          <a:prstGeom prst="rect">
            <a:avLst/>
          </a:prstGeom>
        </p:spPr>
        <p:txBody>
          <a:bodyPr wrap="square" lIns="0" tIns="0" rIns="0" bIns="0">
            <a:spAutoFit/>
          </a:bodyPr>
          <a:lstStyle/>
          <a:p>
            <a:r>
              <a:rPr lang="en-US" sz="1100" dirty="0">
                <a:solidFill>
                  <a:schemeClr val="bg1"/>
                </a:solidFill>
                <a:latin typeface="Arial" panose="020B0604020202020204" pitchFamily="34" charset="0"/>
                <a:cs typeface="Arial" panose="020B0604020202020204" pitchFamily="34" charset="0"/>
              </a:rPr>
              <a:t>FOR FINANCIAL PROFESSIONAL USE — NOT FOR DISTRIBUTION TO THE PUBLIC</a:t>
            </a:r>
          </a:p>
        </p:txBody>
      </p:sp>
      <p:sp>
        <p:nvSpPr>
          <p:cNvPr id="9" name="Right Triangle 8">
            <a:extLst>
              <a:ext uri="{FF2B5EF4-FFF2-40B4-BE49-F238E27FC236}">
                <a16:creationId xmlns:a16="http://schemas.microsoft.com/office/drawing/2014/main" id="{77AC9AA9-DC55-2C4B-995D-86BE6544785C}"/>
              </a:ext>
              <a:ext uri="{C183D7F6-B498-43B3-948B-1728B52AA6E4}">
                <adec:decorative xmlns:adec="http://schemas.microsoft.com/office/drawing/2017/decorative" val="1"/>
              </a:ext>
            </a:extLst>
          </p:cNvPr>
          <p:cNvSpPr/>
          <p:nvPr/>
        </p:nvSpPr>
        <p:spPr>
          <a:xfrm>
            <a:off x="10940349" y="6209286"/>
            <a:ext cx="732218" cy="640080"/>
          </a:xfrm>
          <a:prstGeom prst="rtTriangle">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9E388AB7-B7B6-284D-B724-97D98C0BD3DD}"/>
              </a:ext>
            </a:extLst>
          </p:cNvPr>
          <p:cNvSpPr txBox="1">
            <a:spLocks/>
          </p:cNvSpPr>
          <p:nvPr/>
        </p:nvSpPr>
        <p:spPr>
          <a:xfrm>
            <a:off x="838199" y="673052"/>
            <a:ext cx="8062913" cy="6093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47BB"/>
                </a:solidFill>
                <a:latin typeface="Georgia" panose="02040502050405020303" pitchFamily="18" charset="0"/>
              </a:rPr>
              <a:t>International beneﬁts</a:t>
            </a:r>
          </a:p>
        </p:txBody>
      </p:sp>
    </p:spTree>
    <p:extLst>
      <p:ext uri="{BB962C8B-B14F-4D97-AF65-F5344CB8AC3E}">
        <p14:creationId xmlns:p14="http://schemas.microsoft.com/office/powerpoint/2010/main" val="1468320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a:extLst>
              <a:ext uri="{FF2B5EF4-FFF2-40B4-BE49-F238E27FC236}">
                <a16:creationId xmlns:a16="http://schemas.microsoft.com/office/drawing/2014/main" id="{540C51D9-7618-AC44-84BA-C2D5A47FE39D}"/>
              </a:ext>
            </a:extLst>
          </p:cNvPr>
          <p:cNvSpPr txBox="1">
            <a:spLocks/>
          </p:cNvSpPr>
          <p:nvPr/>
        </p:nvSpPr>
        <p:spPr>
          <a:xfrm>
            <a:off x="11066926" y="6356350"/>
            <a:ext cx="824753" cy="26159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5A5B2-90EE-42EF-873A-CF5C259EFBCE}" type="slidenum">
              <a:rPr lang="en-US" smtClean="0">
                <a:solidFill>
                  <a:schemeClr val="tx1"/>
                </a:solidFill>
                <a:latin typeface="Arial" panose="020B0604020202020204" pitchFamily="34" charset="0"/>
                <a:cs typeface="Arial" panose="020B0604020202020204" pitchFamily="34" charset="0"/>
              </a:rPr>
              <a:pPr/>
              <a:t>29</a:t>
            </a:fld>
            <a:endParaRPr lang="en-US" dirty="0">
              <a:solidFill>
                <a:schemeClr val="tx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110ABC0C-9A2C-4A40-8319-30EC19B3EA9B}"/>
              </a:ext>
            </a:extLst>
          </p:cNvPr>
          <p:cNvSpPr/>
          <p:nvPr/>
        </p:nvSpPr>
        <p:spPr>
          <a:xfrm>
            <a:off x="0" y="6209286"/>
            <a:ext cx="10940350" cy="64008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E21CE67-A24D-E54A-B039-EF7F4D8591D3}"/>
              </a:ext>
            </a:extLst>
          </p:cNvPr>
          <p:cNvSpPr/>
          <p:nvPr/>
        </p:nvSpPr>
        <p:spPr>
          <a:xfrm>
            <a:off x="838200" y="6454273"/>
            <a:ext cx="8691562" cy="169277"/>
          </a:xfrm>
          <a:prstGeom prst="rect">
            <a:avLst/>
          </a:prstGeom>
        </p:spPr>
        <p:txBody>
          <a:bodyPr wrap="square" lIns="0" tIns="0" rIns="0" bIns="0">
            <a:spAutoFit/>
          </a:bodyPr>
          <a:lstStyle/>
          <a:p>
            <a:r>
              <a:rPr lang="en-US" sz="1100" dirty="0">
                <a:solidFill>
                  <a:schemeClr val="bg1"/>
                </a:solidFill>
                <a:latin typeface="Arial" panose="020B0604020202020204" pitchFamily="34" charset="0"/>
                <a:cs typeface="Arial" panose="020B0604020202020204" pitchFamily="34" charset="0"/>
              </a:rPr>
              <a:t>FOR FINANCIAL PROFESSIONAL USE — NOT FOR DISTRIBUTION TO THE PUBLIC</a:t>
            </a:r>
          </a:p>
        </p:txBody>
      </p:sp>
      <p:sp>
        <p:nvSpPr>
          <p:cNvPr id="9" name="Right Triangle 8">
            <a:extLst>
              <a:ext uri="{FF2B5EF4-FFF2-40B4-BE49-F238E27FC236}">
                <a16:creationId xmlns:a16="http://schemas.microsoft.com/office/drawing/2014/main" id="{39723EE3-C056-5D44-84EB-7C5E46862836}"/>
              </a:ext>
              <a:ext uri="{C183D7F6-B498-43B3-948B-1728B52AA6E4}">
                <adec:decorative xmlns:adec="http://schemas.microsoft.com/office/drawing/2017/decorative" val="1"/>
              </a:ext>
            </a:extLst>
          </p:cNvPr>
          <p:cNvSpPr/>
          <p:nvPr/>
        </p:nvSpPr>
        <p:spPr>
          <a:xfrm>
            <a:off x="10940349" y="6209286"/>
            <a:ext cx="732218" cy="640080"/>
          </a:xfrm>
          <a:prstGeom prst="rtTriangle">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34FE3A55-074A-B24D-947F-3DB5224023E6}"/>
              </a:ext>
            </a:extLst>
          </p:cNvPr>
          <p:cNvSpPr txBox="1">
            <a:spLocks/>
          </p:cNvSpPr>
          <p:nvPr/>
        </p:nvSpPr>
        <p:spPr>
          <a:xfrm>
            <a:off x="838199" y="673053"/>
            <a:ext cx="10940350" cy="6093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47BB"/>
                </a:solidFill>
                <a:latin typeface="Georgia" panose="02040502050405020303" pitchFamily="18" charset="0"/>
              </a:rPr>
              <a:t>Claim eligibility requirements</a:t>
            </a:r>
          </a:p>
        </p:txBody>
      </p:sp>
      <p:sp>
        <p:nvSpPr>
          <p:cNvPr id="14" name="Content Placeholder 5">
            <a:extLst>
              <a:ext uri="{FF2B5EF4-FFF2-40B4-BE49-F238E27FC236}">
                <a16:creationId xmlns:a16="http://schemas.microsoft.com/office/drawing/2014/main" id="{EA7D5EA0-08C6-D64E-9CF5-E678E88E4059}"/>
              </a:ext>
            </a:extLst>
          </p:cNvPr>
          <p:cNvSpPr txBox="1">
            <a:spLocks/>
          </p:cNvSpPr>
          <p:nvPr/>
        </p:nvSpPr>
        <p:spPr>
          <a:xfrm>
            <a:off x="711767" y="4077736"/>
            <a:ext cx="10960800" cy="18658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Tx/>
              <a:buNone/>
              <a:defRPr/>
            </a:pPr>
            <a:r>
              <a:rPr lang="en-US" sz="1800" b="1" dirty="0">
                <a:solidFill>
                  <a:srgbClr val="0047BB"/>
                </a:solidFill>
                <a:latin typeface="Arial" panose="020B0604020202020204" pitchFamily="34" charset="0"/>
                <a:cs typeface="Arial" panose="020B0604020202020204" pitchFamily="34" charset="0"/>
              </a:rPr>
              <a:t>Once eligibility is met, the insured must complete a 90-calendar-day elimination period</a:t>
            </a:r>
          </a:p>
          <a:p>
            <a:endParaRPr lang="en-US" sz="1800" dirty="0">
              <a:latin typeface="Arial" panose="020B0604020202020204" pitchFamily="34" charset="0"/>
              <a:cs typeface="Arial" panose="020B0604020202020204" pitchFamily="34" charset="0"/>
            </a:endParaRPr>
          </a:p>
          <a:p>
            <a:pPr>
              <a:spcBef>
                <a:spcPts val="0"/>
              </a:spcBef>
            </a:pPr>
            <a:r>
              <a:rPr lang="en-US" sz="1800" dirty="0">
                <a:latin typeface="Arial" panose="020B0604020202020204" pitchFamily="34" charset="0"/>
                <a:cs typeface="Arial" panose="020B0604020202020204" pitchFamily="34" charset="0"/>
              </a:rPr>
              <a:t>Once each individual's elimination period is met, it’s satisfied for life</a:t>
            </a:r>
          </a:p>
          <a:p>
            <a:pPr lvl="1">
              <a:spcBef>
                <a:spcPts val="0"/>
              </a:spcBef>
              <a:buFont typeface="System Font Regular"/>
              <a:buChar char="⁃"/>
            </a:pPr>
            <a:r>
              <a:rPr lang="en-US" sz="1800" dirty="0">
                <a:latin typeface="Arial" panose="020B0604020202020204" pitchFamily="34" charset="0"/>
                <a:cs typeface="Arial" panose="020B0604020202020204" pitchFamily="34" charset="0"/>
              </a:rPr>
              <a:t>Subsequent claims after the first claim will be eligible for benefits on day one</a:t>
            </a:r>
          </a:p>
          <a:p>
            <a:pPr lvl="1">
              <a:spcBef>
                <a:spcPts val="0"/>
              </a:spcBef>
            </a:pP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Remember, with </a:t>
            </a:r>
            <a:r>
              <a:rPr lang="en-US" sz="1800" dirty="0" err="1">
                <a:latin typeface="Arial" panose="020B0604020202020204" pitchFamily="34" charset="0"/>
                <a:cs typeface="Arial" panose="020B0604020202020204" pitchFamily="34" charset="0"/>
              </a:rPr>
              <a:t>CareMatters</a:t>
            </a:r>
            <a:r>
              <a:rPr lang="en-US" sz="1800" dirty="0">
                <a:latin typeface="Arial" panose="020B0604020202020204" pitchFamily="34" charset="0"/>
                <a:cs typeface="Arial" panose="020B0604020202020204" pitchFamily="34" charset="0"/>
              </a:rPr>
              <a:t> Together, the LTC benefit from months 1-3 is paid along with month 4</a:t>
            </a:r>
          </a:p>
        </p:txBody>
      </p:sp>
      <p:grpSp>
        <p:nvGrpSpPr>
          <p:cNvPr id="15" name="Group 14">
            <a:extLst>
              <a:ext uri="{FF2B5EF4-FFF2-40B4-BE49-F238E27FC236}">
                <a16:creationId xmlns:a16="http://schemas.microsoft.com/office/drawing/2014/main" id="{38272DA8-A70B-744F-A414-CAB9D8EFD28F}"/>
              </a:ext>
            </a:extLst>
          </p:cNvPr>
          <p:cNvGrpSpPr/>
          <p:nvPr/>
        </p:nvGrpSpPr>
        <p:grpSpPr>
          <a:xfrm>
            <a:off x="1657301" y="1413520"/>
            <a:ext cx="8534400" cy="2438400"/>
            <a:chOff x="304800" y="2324100"/>
            <a:chExt cx="8534400" cy="2438400"/>
          </a:xfrm>
        </p:grpSpPr>
        <p:sp>
          <p:nvSpPr>
            <p:cNvPr id="16" name="Rectangle 15">
              <a:extLst>
                <a:ext uri="{FF2B5EF4-FFF2-40B4-BE49-F238E27FC236}">
                  <a16:creationId xmlns:a16="http://schemas.microsoft.com/office/drawing/2014/main" id="{C8C838F9-0321-E848-9A6E-3A7E725B9BEE}"/>
                </a:ext>
              </a:extLst>
            </p:cNvPr>
            <p:cNvSpPr/>
            <p:nvPr/>
          </p:nvSpPr>
          <p:spPr>
            <a:xfrm>
              <a:off x="304800" y="2324100"/>
              <a:ext cx="8534400" cy="2438400"/>
            </a:xfrm>
            <a:prstGeom prst="rect">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cxnSp>
          <p:nvCxnSpPr>
            <p:cNvPr id="17" name="Straight Connector 16">
              <a:extLst>
                <a:ext uri="{FF2B5EF4-FFF2-40B4-BE49-F238E27FC236}">
                  <a16:creationId xmlns:a16="http://schemas.microsoft.com/office/drawing/2014/main" id="{2E9A118F-C6BB-C84E-BF79-3AF80E057F65}"/>
                </a:ext>
              </a:extLst>
            </p:cNvPr>
            <p:cNvCxnSpPr>
              <a:cxnSpLocks/>
            </p:cNvCxnSpPr>
            <p:nvPr/>
          </p:nvCxnSpPr>
          <p:spPr>
            <a:xfrm>
              <a:off x="439109" y="3161976"/>
              <a:ext cx="8267699" cy="5834"/>
            </a:xfrm>
            <a:prstGeom prst="line">
              <a:avLst/>
            </a:prstGeom>
            <a:ln>
              <a:solidFill>
                <a:srgbClr val="141B4D"/>
              </a:solidFill>
            </a:ln>
          </p:spPr>
          <p:style>
            <a:lnRef idx="3">
              <a:schemeClr val="accent1"/>
            </a:lnRef>
            <a:fillRef idx="0">
              <a:schemeClr val="accent1"/>
            </a:fillRef>
            <a:effectRef idx="2">
              <a:schemeClr val="accent1"/>
            </a:effectRef>
            <a:fontRef idx="minor">
              <a:schemeClr val="tx1"/>
            </a:fontRef>
          </p:style>
        </p:cxnSp>
        <p:sp>
          <p:nvSpPr>
            <p:cNvPr id="18" name="TextBox 17">
              <a:extLst>
                <a:ext uri="{FF2B5EF4-FFF2-40B4-BE49-F238E27FC236}">
                  <a16:creationId xmlns:a16="http://schemas.microsoft.com/office/drawing/2014/main" id="{CE3F9B34-ECF3-A34C-9C7A-3150C2A9C967}"/>
                </a:ext>
              </a:extLst>
            </p:cNvPr>
            <p:cNvSpPr txBox="1"/>
            <p:nvPr/>
          </p:nvSpPr>
          <p:spPr>
            <a:xfrm>
              <a:off x="2133600" y="2476500"/>
              <a:ext cx="4876800" cy="430887"/>
            </a:xfrm>
            <a:prstGeom prst="rect">
              <a:avLst/>
            </a:prstGeom>
            <a:noFill/>
          </p:spPr>
          <p:txBody>
            <a:bodyPr wrap="square" rtlCol="0">
              <a:spAutoFit/>
            </a:bodyPr>
            <a:lstStyle/>
            <a:p>
              <a:pPr algn="ctr"/>
              <a:r>
                <a:rPr lang="en-US" sz="2200" b="1" dirty="0">
                  <a:solidFill>
                    <a:schemeClr val="bg1"/>
                  </a:solidFill>
                  <a:latin typeface="Arial" panose="020B0604020202020204" pitchFamily="34" charset="0"/>
                  <a:cs typeface="Arial" panose="020B0604020202020204" pitchFamily="34" charset="0"/>
                </a:rPr>
                <a:t>Severe cognitive impairment</a:t>
              </a:r>
            </a:p>
          </p:txBody>
        </p:sp>
        <p:sp>
          <p:nvSpPr>
            <p:cNvPr id="19" name="TextBox 18">
              <a:extLst>
                <a:ext uri="{FF2B5EF4-FFF2-40B4-BE49-F238E27FC236}">
                  <a16:creationId xmlns:a16="http://schemas.microsoft.com/office/drawing/2014/main" id="{1E7A31C7-ECA6-9F40-8B19-62D9F1261D42}"/>
                </a:ext>
              </a:extLst>
            </p:cNvPr>
            <p:cNvSpPr txBox="1"/>
            <p:nvPr/>
          </p:nvSpPr>
          <p:spPr>
            <a:xfrm>
              <a:off x="3328202" y="3412553"/>
              <a:ext cx="2487597" cy="1059008"/>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en-US" b="1" dirty="0">
                  <a:solidFill>
                    <a:schemeClr val="bg1"/>
                  </a:solidFill>
                  <a:latin typeface="Arial" panose="020B0604020202020204" pitchFamily="34" charset="0"/>
                  <a:cs typeface="Arial" panose="020B0604020202020204" pitchFamily="34" charset="0"/>
                </a:rPr>
                <a:t>Bathing</a:t>
              </a:r>
            </a:p>
            <a:p>
              <a:pPr marL="285750" indent="-285750">
                <a:lnSpc>
                  <a:spcPct val="120000"/>
                </a:lnSpc>
                <a:buFont typeface="Arial" panose="020B0604020202020204" pitchFamily="34" charset="0"/>
                <a:buChar char="•"/>
              </a:pPr>
              <a:r>
                <a:rPr lang="en-US" b="1" dirty="0">
                  <a:solidFill>
                    <a:schemeClr val="bg1"/>
                  </a:solidFill>
                  <a:latin typeface="Arial" panose="020B0604020202020204" pitchFamily="34" charset="0"/>
                  <a:cs typeface="Arial" panose="020B0604020202020204" pitchFamily="34" charset="0"/>
                </a:rPr>
                <a:t>Continence</a:t>
              </a:r>
            </a:p>
            <a:p>
              <a:pPr marL="285750" indent="-285750">
                <a:lnSpc>
                  <a:spcPct val="120000"/>
                </a:lnSpc>
                <a:buFont typeface="Arial" panose="020B0604020202020204" pitchFamily="34" charset="0"/>
                <a:buChar char="•"/>
              </a:pPr>
              <a:r>
                <a:rPr lang="en-US" b="1" dirty="0">
                  <a:solidFill>
                    <a:schemeClr val="bg1"/>
                  </a:solidFill>
                  <a:latin typeface="Arial" panose="020B0604020202020204" pitchFamily="34" charset="0"/>
                  <a:cs typeface="Arial" panose="020B0604020202020204" pitchFamily="34" charset="0"/>
                </a:rPr>
                <a:t>Dressing</a:t>
              </a:r>
            </a:p>
          </p:txBody>
        </p:sp>
        <p:sp>
          <p:nvSpPr>
            <p:cNvPr id="20" name="TextBox 19">
              <a:extLst>
                <a:ext uri="{FF2B5EF4-FFF2-40B4-BE49-F238E27FC236}">
                  <a16:creationId xmlns:a16="http://schemas.microsoft.com/office/drawing/2014/main" id="{CEE331BB-8D3A-7D4D-9082-53353378F8E3}"/>
                </a:ext>
              </a:extLst>
            </p:cNvPr>
            <p:cNvSpPr txBox="1"/>
            <p:nvPr/>
          </p:nvSpPr>
          <p:spPr>
            <a:xfrm>
              <a:off x="5701679" y="3412553"/>
              <a:ext cx="2680321" cy="1059008"/>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en-US" b="1" dirty="0">
                  <a:solidFill>
                    <a:schemeClr val="bg1"/>
                  </a:solidFill>
                  <a:latin typeface="Arial" panose="020B0604020202020204" pitchFamily="34" charset="0"/>
                  <a:cs typeface="Arial" panose="020B0604020202020204" pitchFamily="34" charset="0"/>
                </a:rPr>
                <a:t>Eating</a:t>
              </a:r>
            </a:p>
            <a:p>
              <a:pPr marL="285750" indent="-285750">
                <a:lnSpc>
                  <a:spcPct val="120000"/>
                </a:lnSpc>
                <a:buFont typeface="Arial" panose="020B0604020202020204" pitchFamily="34" charset="0"/>
                <a:buChar char="•"/>
              </a:pPr>
              <a:r>
                <a:rPr lang="en-US" b="1" dirty="0">
                  <a:solidFill>
                    <a:schemeClr val="bg1"/>
                  </a:solidFill>
                  <a:latin typeface="Arial" panose="020B0604020202020204" pitchFamily="34" charset="0"/>
                  <a:cs typeface="Arial" panose="020B0604020202020204" pitchFamily="34" charset="0"/>
                </a:rPr>
                <a:t>Toileting</a:t>
              </a:r>
            </a:p>
            <a:p>
              <a:pPr marL="285750" indent="-285750">
                <a:lnSpc>
                  <a:spcPct val="120000"/>
                </a:lnSpc>
                <a:buFont typeface="Arial" panose="020B0604020202020204" pitchFamily="34" charset="0"/>
                <a:buChar char="•"/>
              </a:pPr>
              <a:r>
                <a:rPr lang="en-US" b="1" dirty="0">
                  <a:solidFill>
                    <a:schemeClr val="bg1"/>
                  </a:solidFill>
                  <a:latin typeface="Arial" panose="020B0604020202020204" pitchFamily="34" charset="0"/>
                  <a:cs typeface="Arial" panose="020B0604020202020204" pitchFamily="34" charset="0"/>
                </a:rPr>
                <a:t>Transferring</a:t>
              </a:r>
              <a:endParaRPr lang="en-US" dirty="0">
                <a:solidFill>
                  <a:schemeClr val="bg1"/>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06419BAE-6703-DA40-ACF6-98E1E4B53902}"/>
                </a:ext>
              </a:extLst>
            </p:cNvPr>
            <p:cNvSpPr txBox="1"/>
            <p:nvPr/>
          </p:nvSpPr>
          <p:spPr>
            <a:xfrm>
              <a:off x="3362668" y="2977310"/>
              <a:ext cx="2418664" cy="307777"/>
            </a:xfrm>
            <a:prstGeom prst="rect">
              <a:avLst/>
            </a:prstGeom>
            <a:solidFill>
              <a:srgbClr val="141B4D"/>
            </a:solidFill>
            <a:ln>
              <a:solidFill>
                <a:schemeClr val="accent1"/>
              </a:solidFill>
            </a:ln>
          </p:spPr>
          <p:txBody>
            <a:bodyPr wrap="square" rtlCol="0">
              <a:spAutoFit/>
            </a:bodyPr>
            <a:lstStyle/>
            <a:p>
              <a:pPr algn="ctr"/>
              <a:r>
                <a:rPr lang="en-US" sz="1400" b="1" i="1" dirty="0">
                  <a:solidFill>
                    <a:schemeClr val="bg1"/>
                  </a:solidFill>
                  <a:latin typeface="Arial" panose="020B0604020202020204" pitchFamily="34" charset="0"/>
                  <a:cs typeface="Arial" panose="020B0604020202020204" pitchFamily="34" charset="0"/>
                </a:rPr>
                <a:t>OR</a:t>
              </a:r>
              <a:r>
                <a:rPr lang="en-US" sz="1400" b="1" i="1" dirty="0">
                  <a:solidFill>
                    <a:schemeClr val="bg1"/>
                  </a:solidFill>
                </a:rPr>
                <a:t> </a:t>
              </a:r>
            </a:p>
          </p:txBody>
        </p:sp>
        <p:sp>
          <p:nvSpPr>
            <p:cNvPr id="22" name="Rectangle 21">
              <a:extLst>
                <a:ext uri="{FF2B5EF4-FFF2-40B4-BE49-F238E27FC236}">
                  <a16:creationId xmlns:a16="http://schemas.microsoft.com/office/drawing/2014/main" id="{86FB4907-1F53-A748-ACF2-E702F295C809}"/>
                </a:ext>
              </a:extLst>
            </p:cNvPr>
            <p:cNvSpPr/>
            <p:nvPr/>
          </p:nvSpPr>
          <p:spPr>
            <a:xfrm>
              <a:off x="751819" y="3587970"/>
              <a:ext cx="1791222" cy="738664"/>
            </a:xfrm>
            <a:prstGeom prst="rect">
              <a:avLst/>
            </a:prstGeom>
          </p:spPr>
          <p:txBody>
            <a:bodyPr wrap="square">
              <a:spAutoFit/>
            </a:bodyPr>
            <a:lstStyle/>
            <a:p>
              <a:r>
                <a:rPr lang="en-US" sz="1400" b="1" i="1" dirty="0">
                  <a:solidFill>
                    <a:schemeClr val="bg1"/>
                  </a:solidFill>
                  <a:latin typeface="Arial" panose="020B0604020202020204" pitchFamily="34" charset="0"/>
                  <a:cs typeface="Arial" panose="020B0604020202020204" pitchFamily="34" charset="0"/>
                </a:rPr>
                <a:t>Inability to perform</a:t>
              </a:r>
            </a:p>
            <a:p>
              <a:r>
                <a:rPr lang="en-US" sz="1400" b="1" i="1" u="sng" dirty="0">
                  <a:solidFill>
                    <a:schemeClr val="bg1"/>
                  </a:solidFill>
                  <a:latin typeface="Arial" panose="020B0604020202020204" pitchFamily="34" charset="0"/>
                  <a:cs typeface="Arial" panose="020B0604020202020204" pitchFamily="34" charset="0"/>
                </a:rPr>
                <a:t>2 out of 6 </a:t>
              </a:r>
              <a:r>
                <a:rPr lang="en-US" sz="1400" b="1" i="1" dirty="0">
                  <a:solidFill>
                    <a:schemeClr val="bg1"/>
                  </a:solidFill>
                  <a:latin typeface="Arial" panose="020B0604020202020204" pitchFamily="34" charset="0"/>
                  <a:cs typeface="Arial" panose="020B0604020202020204" pitchFamily="34" charset="0"/>
                </a:rPr>
                <a:t>activities of daily living </a:t>
              </a:r>
              <a:endParaRPr lang="en-US" sz="1400" i="1" dirty="0">
                <a:solidFill>
                  <a:schemeClr val="bg1"/>
                </a:solidFill>
                <a:latin typeface="Arial" panose="020B0604020202020204" pitchFamily="34" charset="0"/>
                <a:cs typeface="Arial" panose="020B0604020202020204" pitchFamily="34" charset="0"/>
              </a:endParaRPr>
            </a:p>
          </p:txBody>
        </p:sp>
        <p:sp>
          <p:nvSpPr>
            <p:cNvPr id="23" name="Isosceles Triangle 21">
              <a:extLst>
                <a:ext uri="{FF2B5EF4-FFF2-40B4-BE49-F238E27FC236}">
                  <a16:creationId xmlns:a16="http://schemas.microsoft.com/office/drawing/2014/main" id="{B73ECB86-B279-8543-9266-FA134EC567B9}"/>
                </a:ext>
              </a:extLst>
            </p:cNvPr>
            <p:cNvSpPr/>
            <p:nvPr/>
          </p:nvSpPr>
          <p:spPr>
            <a:xfrm rot="5400000">
              <a:off x="2432057" y="3766437"/>
              <a:ext cx="877888" cy="397437"/>
            </a:xfrm>
            <a:prstGeom prst="triangle">
              <a:avLst>
                <a:gd name="adj" fmla="val 48767"/>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400" dirty="0"/>
            </a:p>
          </p:txBody>
        </p:sp>
      </p:grpSp>
    </p:spTree>
    <p:extLst>
      <p:ext uri="{BB962C8B-B14F-4D97-AF65-F5344CB8AC3E}">
        <p14:creationId xmlns:p14="http://schemas.microsoft.com/office/powerpoint/2010/main" val="3275207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CBA560-C9EE-42BC-AA8B-EBFB49BEA3A5}"/>
              </a:ext>
            </a:extLst>
          </p:cNvPr>
          <p:cNvSpPr>
            <a:spLocks noGrp="1"/>
          </p:cNvSpPr>
          <p:nvPr>
            <p:ph idx="1"/>
          </p:nvPr>
        </p:nvSpPr>
        <p:spPr>
          <a:xfrm>
            <a:off x="838199" y="1368110"/>
            <a:ext cx="9289357" cy="2477601"/>
          </a:xfrm>
        </p:spPr>
        <p:txBody>
          <a:bodyPr wrap="square" lIns="0" tIns="0" rIns="0">
            <a:spAutoFit/>
          </a:bodyPr>
          <a:lstStyle/>
          <a:p>
            <a:pPr marL="0" indent="0">
              <a:buNone/>
            </a:pPr>
            <a:r>
              <a:rPr lang="en-US" sz="1200" dirty="0" err="1">
                <a:latin typeface="Arial" panose="020B0604020202020204" pitchFamily="34" charset="0"/>
                <a:cs typeface="Arial" panose="020B0604020202020204" pitchFamily="34" charset="0"/>
              </a:rPr>
              <a:t>CareMatters</a:t>
            </a:r>
            <a:r>
              <a:rPr lang="en-US" sz="1200" dirty="0">
                <a:latin typeface="Arial" panose="020B0604020202020204" pitchFamily="34" charset="0"/>
                <a:cs typeface="Arial" panose="020B0604020202020204" pitchFamily="34" charset="0"/>
              </a:rPr>
              <a:t> Together has exclusions, limitations, reductions of benefits and terms under which the product may be continued in force or discontinued. Approval for coverage under the policy and riders is subject to underwriting and may require a medical exam.</a:t>
            </a:r>
          </a:p>
          <a:p>
            <a:pPr marL="0" indent="0">
              <a:buNone/>
            </a:pPr>
            <a:r>
              <a:rPr lang="en-US" sz="1200" dirty="0" err="1">
                <a:latin typeface="Arial" panose="020B0604020202020204" pitchFamily="34" charset="0"/>
                <a:cs typeface="Arial" panose="020B0604020202020204" pitchFamily="34" charset="0"/>
              </a:rPr>
              <a:t>CareMatters</a:t>
            </a:r>
            <a:r>
              <a:rPr lang="en-US" sz="1200" dirty="0">
                <a:latin typeface="Arial" panose="020B0604020202020204" pitchFamily="34" charset="0"/>
                <a:cs typeface="Arial" panose="020B0604020202020204" pitchFamily="34" charset="0"/>
              </a:rPr>
              <a:t> Together may not be available in some states. Please contact Nationwide to determine product availability in your state.</a:t>
            </a:r>
          </a:p>
          <a:p>
            <a:pPr marL="0" indent="0">
              <a:buNone/>
            </a:pPr>
            <a:r>
              <a:rPr lang="en-US" sz="1200" dirty="0">
                <a:latin typeface="Arial" panose="020B0604020202020204" pitchFamily="34" charset="0"/>
                <a:cs typeface="Arial" panose="020B0604020202020204" pitchFamily="34" charset="0"/>
              </a:rPr>
              <a:t>The information contained herein was prepared to support the promotion, marketing and/or sale of life insurance contracts, annuity contracts and/or other products and services provided by Nationwide Life and Annuity Insurance Company.</a:t>
            </a:r>
          </a:p>
          <a:p>
            <a:pPr marL="0" indent="0">
              <a:buNone/>
            </a:pPr>
            <a:r>
              <a:rPr lang="en-US" sz="1200" dirty="0">
                <a:latin typeface="Arial" panose="020B0604020202020204" pitchFamily="34" charset="0"/>
                <a:cs typeface="Arial" panose="020B0604020202020204" pitchFamily="34" charset="0"/>
              </a:rPr>
              <a:t>Products are issued by Nationwide Life and Annuity Insurance Company, Columbus, Ohio.</a:t>
            </a:r>
          </a:p>
          <a:p>
            <a:pPr marL="0" indent="0">
              <a:buNone/>
            </a:pPr>
            <a:r>
              <a:rPr lang="en-US" sz="1200" dirty="0">
                <a:latin typeface="Arial" panose="020B0604020202020204" pitchFamily="34" charset="0"/>
                <a:cs typeface="Arial" panose="020B0604020202020204" pitchFamily="34" charset="0"/>
              </a:rPr>
              <a:t>Nationwide, the Nationwide N and Eagle, Nationwide is on your side, Nationwide Financial Network and </a:t>
            </a:r>
            <a:r>
              <a:rPr lang="en-US" sz="1200" dirty="0" err="1">
                <a:latin typeface="Arial" panose="020B0604020202020204" pitchFamily="34" charset="0"/>
                <a:cs typeface="Arial" panose="020B0604020202020204" pitchFamily="34" charset="0"/>
              </a:rPr>
              <a:t>CareMatters</a:t>
            </a:r>
            <a:r>
              <a:rPr lang="en-US" sz="1200" dirty="0">
                <a:latin typeface="Arial" panose="020B0604020202020204" pitchFamily="34" charset="0"/>
                <a:cs typeface="Arial" panose="020B0604020202020204" pitchFamily="34" charset="0"/>
              </a:rPr>
              <a:t> Together are service marks of Nationwide Mutual Insurance Company. © 2023 Nationwide</a:t>
            </a:r>
          </a:p>
          <a:p>
            <a:pPr marL="0" indent="0">
              <a:buNone/>
            </a:pPr>
            <a:r>
              <a:rPr lang="en-US" sz="1200" dirty="0">
                <a:latin typeface="Arial" panose="020B0604020202020204" pitchFamily="34" charset="0"/>
                <a:cs typeface="Arial" panose="020B0604020202020204" pitchFamily="34" charset="0"/>
              </a:rPr>
              <a:t>FOR FINANCIAL PROFESSIONAL USE – NOT FOR DISTRIBUTION TO THE PUBLIC</a:t>
            </a:r>
          </a:p>
          <a:p>
            <a:pPr marL="0" indent="0">
              <a:buNone/>
            </a:pPr>
            <a:r>
              <a:rPr lang="en-US" sz="1200" dirty="0">
                <a:latin typeface="Arial" panose="020B0604020202020204" pitchFamily="34" charset="0"/>
                <a:cs typeface="Arial" panose="020B0604020202020204" pitchFamily="34" charset="0"/>
              </a:rPr>
              <a:t>FLM-1486AO.1 (05/23)</a:t>
            </a:r>
          </a:p>
        </p:txBody>
      </p:sp>
      <p:sp>
        <p:nvSpPr>
          <p:cNvPr id="8" name="Title 1">
            <a:extLst>
              <a:ext uri="{FF2B5EF4-FFF2-40B4-BE49-F238E27FC236}">
                <a16:creationId xmlns:a16="http://schemas.microsoft.com/office/drawing/2014/main" id="{A5924543-2943-0944-8F7F-BB9F30E6C5EA}"/>
              </a:ext>
            </a:extLst>
          </p:cNvPr>
          <p:cNvSpPr txBox="1">
            <a:spLocks/>
          </p:cNvSpPr>
          <p:nvPr/>
        </p:nvSpPr>
        <p:spPr>
          <a:xfrm>
            <a:off x="838200" y="415170"/>
            <a:ext cx="10515600" cy="538642"/>
          </a:xfrm>
          <a:prstGeom prst="rect">
            <a:avLst/>
          </a:prstGeom>
        </p:spPr>
        <p:txBody>
          <a:bodyPr vert="horz" lIns="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47BB"/>
                </a:solidFill>
                <a:latin typeface="Georgia" panose="02040502050405020303" pitchFamily="18" charset="0"/>
              </a:rPr>
              <a:t>Important things you need to know </a:t>
            </a:r>
          </a:p>
        </p:txBody>
      </p:sp>
      <p:sp>
        <p:nvSpPr>
          <p:cNvPr id="7" name="Slide Number Placeholder 6">
            <a:extLst>
              <a:ext uri="{FF2B5EF4-FFF2-40B4-BE49-F238E27FC236}">
                <a16:creationId xmlns:a16="http://schemas.microsoft.com/office/drawing/2014/main" id="{560787A9-8D0D-8548-A599-0F2A06005F7C}"/>
              </a:ext>
            </a:extLst>
          </p:cNvPr>
          <p:cNvSpPr txBox="1">
            <a:spLocks/>
          </p:cNvSpPr>
          <p:nvPr/>
        </p:nvSpPr>
        <p:spPr>
          <a:xfrm>
            <a:off x="11066926" y="6356350"/>
            <a:ext cx="824753" cy="26159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5A5B2-90EE-42EF-873A-CF5C259EFBCE}" type="slidenum">
              <a:rPr lang="en-US" smtClean="0">
                <a:solidFill>
                  <a:schemeClr val="tx1"/>
                </a:solidFill>
                <a:latin typeface="Arial" panose="020B0604020202020204" pitchFamily="34" charset="0"/>
                <a:cs typeface="Arial" panose="020B0604020202020204" pitchFamily="34" charset="0"/>
              </a:rPr>
              <a:pPr/>
              <a:t>3</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8314578"/>
      </p:ext>
    </p:extLst>
  </p:cSld>
  <p:clrMapOvr>
    <a:masterClrMapping/>
  </p:clrMapOvr>
  <mc:AlternateContent xmlns:mc="http://schemas.openxmlformats.org/markup-compatibility/2006" xmlns:p14="http://schemas.microsoft.com/office/powerpoint/2010/main">
    <mc:Choice Requires="p14">
      <p:transition spd="slow" p14:dur="2000" advTm="1548"/>
    </mc:Choice>
    <mc:Fallback xmlns="">
      <p:transition spd="slow" advTm="1548"/>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CA98E8-1691-F548-963B-6ED9EF8164C3}"/>
              </a:ext>
            </a:extLst>
          </p:cNvPr>
          <p:cNvSpPr/>
          <p:nvPr/>
        </p:nvSpPr>
        <p:spPr>
          <a:xfrm>
            <a:off x="0" y="0"/>
            <a:ext cx="12192000" cy="6858000"/>
          </a:xfrm>
          <a:prstGeom prst="rect">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7620B73A-0588-3F41-A583-DC16F84DCE7B}"/>
              </a:ext>
              <a:ext uri="{C183D7F6-B498-43B3-948B-1728B52AA6E4}">
                <adec:decorative xmlns:adec="http://schemas.microsoft.com/office/drawing/2017/decorative" val="1"/>
              </a:ext>
            </a:extLst>
          </p:cNvPr>
          <p:cNvSpPr/>
          <p:nvPr/>
        </p:nvSpPr>
        <p:spPr>
          <a:xfrm rot="10800000">
            <a:off x="10507210" y="-28852"/>
            <a:ext cx="1674730" cy="172285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1347AB2-1DA4-4BDE-BC62-7DC45089D1BF}"/>
              </a:ext>
            </a:extLst>
          </p:cNvPr>
          <p:cNvSpPr>
            <a:spLocks noGrp="1"/>
          </p:cNvSpPr>
          <p:nvPr>
            <p:ph idx="1"/>
          </p:nvPr>
        </p:nvSpPr>
        <p:spPr>
          <a:xfrm>
            <a:off x="856125" y="2401944"/>
            <a:ext cx="8691562" cy="3508012"/>
          </a:xfrm>
        </p:spPr>
        <p:txBody>
          <a:bodyPr wrap="square" lIns="0" tIns="0" rIns="0" bIns="0">
            <a:spAutoFit/>
          </a:bodyPr>
          <a:lstStyle/>
          <a:p>
            <a:pPr marL="0" indent="0">
              <a:lnSpc>
                <a:spcPct val="100000"/>
              </a:lnSpc>
              <a:buNone/>
            </a:pPr>
            <a:r>
              <a:rPr lang="en-US" sz="2000" dirty="0">
                <a:solidFill>
                  <a:schemeClr val="bg1"/>
                </a:solidFill>
                <a:latin typeface="Arial" panose="020B0604020202020204" pitchFamily="34" charset="0"/>
                <a:cs typeface="Arial" panose="020B0604020202020204" pitchFamily="34" charset="0"/>
              </a:rPr>
              <a:t>Clients who need LTC will be assigned a care manager who can help them through the process of:</a:t>
            </a:r>
          </a:p>
          <a:p>
            <a:pPr marL="777240" indent="0">
              <a:lnSpc>
                <a:spcPct val="150000"/>
              </a:lnSpc>
              <a:buNone/>
            </a:pPr>
            <a:r>
              <a:rPr lang="en-US" sz="2000" dirty="0">
                <a:solidFill>
                  <a:schemeClr val="bg1"/>
                </a:solidFill>
                <a:latin typeface="Arial" panose="020B0604020202020204" pitchFamily="34" charset="0"/>
                <a:cs typeface="Arial" panose="020B0604020202020204" pitchFamily="34" charset="0"/>
              </a:rPr>
              <a:t>Understanding how to get the benefit</a:t>
            </a:r>
          </a:p>
          <a:p>
            <a:pPr marL="777240" indent="0">
              <a:lnSpc>
                <a:spcPct val="150000"/>
              </a:lnSpc>
              <a:buNone/>
            </a:pPr>
            <a:r>
              <a:rPr lang="en-US" sz="2000" dirty="0">
                <a:solidFill>
                  <a:schemeClr val="bg1"/>
                </a:solidFill>
                <a:latin typeface="Arial" panose="020B0604020202020204" pitchFamily="34" charset="0"/>
                <a:cs typeface="Arial" panose="020B0604020202020204" pitchFamily="34" charset="0"/>
              </a:rPr>
              <a:t>Filing the claim for benefits</a:t>
            </a:r>
          </a:p>
          <a:p>
            <a:pPr marL="777240" indent="0">
              <a:lnSpc>
                <a:spcPct val="150000"/>
              </a:lnSpc>
              <a:buNone/>
            </a:pPr>
            <a:r>
              <a:rPr lang="en-US" sz="2000" dirty="0">
                <a:solidFill>
                  <a:schemeClr val="bg1"/>
                </a:solidFill>
                <a:latin typeface="Arial" panose="020B0604020202020204" pitchFamily="34" charset="0"/>
                <a:cs typeface="Arial" panose="020B0604020202020204" pitchFamily="34" charset="0"/>
              </a:rPr>
              <a:t>Helping to create a plan of care that is appropriate for them</a:t>
            </a:r>
          </a:p>
          <a:p>
            <a:pPr marL="777240" indent="0">
              <a:lnSpc>
                <a:spcPct val="150000"/>
              </a:lnSpc>
              <a:buNone/>
            </a:pPr>
            <a:r>
              <a:rPr lang="en-US" sz="2000" dirty="0">
                <a:solidFill>
                  <a:schemeClr val="bg1"/>
                </a:solidFill>
                <a:latin typeface="Arial" panose="020B0604020202020204" pitchFamily="34" charset="0"/>
                <a:cs typeface="Arial" panose="020B0604020202020204" pitchFamily="34" charset="0"/>
              </a:rPr>
              <a:t>Finding local care services </a:t>
            </a:r>
          </a:p>
          <a:p>
            <a:pPr marL="777240" indent="0">
              <a:lnSpc>
                <a:spcPct val="150000"/>
              </a:lnSpc>
              <a:buNone/>
            </a:pPr>
            <a:r>
              <a:rPr lang="en-US" sz="2000" dirty="0">
                <a:solidFill>
                  <a:schemeClr val="bg1"/>
                </a:solidFill>
                <a:latin typeface="Arial" panose="020B0604020202020204" pitchFamily="34" charset="0"/>
                <a:cs typeface="Arial" panose="020B0604020202020204" pitchFamily="34" charset="0"/>
              </a:rPr>
              <a:t>Providing ongoing support as their needs change</a:t>
            </a:r>
          </a:p>
        </p:txBody>
      </p:sp>
      <p:sp>
        <p:nvSpPr>
          <p:cNvPr id="6" name="Slide Number Placeholder 6">
            <a:extLst>
              <a:ext uri="{FF2B5EF4-FFF2-40B4-BE49-F238E27FC236}">
                <a16:creationId xmlns:a16="http://schemas.microsoft.com/office/drawing/2014/main" id="{2A1A388E-CAF1-044B-B7F5-42AE08D54DB8}"/>
              </a:ext>
            </a:extLst>
          </p:cNvPr>
          <p:cNvSpPr txBox="1">
            <a:spLocks/>
          </p:cNvSpPr>
          <p:nvPr/>
        </p:nvSpPr>
        <p:spPr>
          <a:xfrm>
            <a:off x="11066926" y="6356350"/>
            <a:ext cx="824753" cy="26159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5A5B2-90EE-42EF-873A-CF5C259EFBCE}" type="slidenum">
              <a:rPr lang="en-US" smtClean="0">
                <a:solidFill>
                  <a:schemeClr val="bg1"/>
                </a:solidFill>
                <a:latin typeface="Arial" panose="020B0604020202020204" pitchFamily="34" charset="0"/>
                <a:cs typeface="Arial" panose="020B0604020202020204" pitchFamily="34" charset="0"/>
              </a:rPr>
              <a:pPr/>
              <a:t>30</a:t>
            </a:fld>
            <a:endParaRPr lang="en-US" dirty="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5B708763-0B7F-0B44-AE42-50839300A538}"/>
              </a:ext>
            </a:extLst>
          </p:cNvPr>
          <p:cNvSpPr/>
          <p:nvPr/>
        </p:nvSpPr>
        <p:spPr>
          <a:xfrm>
            <a:off x="838200" y="6454273"/>
            <a:ext cx="8691562" cy="169277"/>
          </a:xfrm>
          <a:prstGeom prst="rect">
            <a:avLst/>
          </a:prstGeom>
        </p:spPr>
        <p:txBody>
          <a:bodyPr wrap="square" lIns="0" tIns="0" rIns="0" bIns="0">
            <a:spAutoFit/>
          </a:bodyPr>
          <a:lstStyle/>
          <a:p>
            <a:r>
              <a:rPr lang="en-US" sz="1100" dirty="0">
                <a:solidFill>
                  <a:schemeClr val="bg1"/>
                </a:solidFill>
                <a:latin typeface="Arial" panose="020B0604020202020204" pitchFamily="34" charset="0"/>
                <a:cs typeface="Arial" panose="020B0604020202020204" pitchFamily="34" charset="0"/>
              </a:rPr>
              <a:t>FOR FINANCIAL PROFESSIONAL USE — NOT FOR DISTRIBUTION TO THE PUBLIC</a:t>
            </a:r>
          </a:p>
        </p:txBody>
      </p:sp>
      <p:sp>
        <p:nvSpPr>
          <p:cNvPr id="12" name="Title 1">
            <a:extLst>
              <a:ext uri="{FF2B5EF4-FFF2-40B4-BE49-F238E27FC236}">
                <a16:creationId xmlns:a16="http://schemas.microsoft.com/office/drawing/2014/main" id="{9B1926B1-0223-924C-A2A6-6262EC2AADA6}"/>
              </a:ext>
            </a:extLst>
          </p:cNvPr>
          <p:cNvSpPr txBox="1">
            <a:spLocks/>
          </p:cNvSpPr>
          <p:nvPr/>
        </p:nvSpPr>
        <p:spPr>
          <a:xfrm>
            <a:off x="856125" y="666285"/>
            <a:ext cx="6795251" cy="1495794"/>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solidFill>
                  <a:schemeClr val="bg1"/>
                </a:solidFill>
                <a:latin typeface="Georgia" panose="02040502050405020303" pitchFamily="18" charset="0"/>
              </a:rPr>
              <a:t>We’re here every step of the way</a:t>
            </a:r>
          </a:p>
        </p:txBody>
      </p:sp>
      <p:pic>
        <p:nvPicPr>
          <p:cNvPr id="5" name="Picture 4" descr="Icon&#10;&#10;Description automatically generated">
            <a:extLst>
              <a:ext uri="{FF2B5EF4-FFF2-40B4-BE49-F238E27FC236}">
                <a16:creationId xmlns:a16="http://schemas.microsoft.com/office/drawing/2014/main" id="{669D3B0C-A331-1A4D-9C4D-E97AD20169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247" y="4335762"/>
            <a:ext cx="458923" cy="458923"/>
          </a:xfrm>
          <a:prstGeom prst="rect">
            <a:avLst/>
          </a:prstGeom>
        </p:spPr>
      </p:pic>
      <p:pic>
        <p:nvPicPr>
          <p:cNvPr id="14" name="Picture 13" descr="Icon&#10;&#10;Description automatically generated">
            <a:extLst>
              <a:ext uri="{FF2B5EF4-FFF2-40B4-BE49-F238E27FC236}">
                <a16:creationId xmlns:a16="http://schemas.microsoft.com/office/drawing/2014/main" id="{9CBB8F2B-F31D-7242-8B3A-B9A1FC19C9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2453" y="3181157"/>
            <a:ext cx="452511" cy="452511"/>
          </a:xfrm>
          <a:prstGeom prst="rect">
            <a:avLst/>
          </a:prstGeom>
        </p:spPr>
      </p:pic>
      <p:pic>
        <p:nvPicPr>
          <p:cNvPr id="16" name="Picture 15" descr="Icon&#10;&#10;Description automatically generated">
            <a:extLst>
              <a:ext uri="{FF2B5EF4-FFF2-40B4-BE49-F238E27FC236}">
                <a16:creationId xmlns:a16="http://schemas.microsoft.com/office/drawing/2014/main" id="{6D38E905-276E-1445-81D4-D3EFB0600C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830" y="5493835"/>
            <a:ext cx="539756" cy="539756"/>
          </a:xfrm>
          <a:prstGeom prst="rect">
            <a:avLst/>
          </a:prstGeom>
        </p:spPr>
      </p:pic>
      <p:pic>
        <p:nvPicPr>
          <p:cNvPr id="18" name="Picture 17" descr="Icon&#10;&#10;Description automatically generated">
            <a:extLst>
              <a:ext uri="{FF2B5EF4-FFF2-40B4-BE49-F238E27FC236}">
                <a16:creationId xmlns:a16="http://schemas.microsoft.com/office/drawing/2014/main" id="{FD7D611D-529C-0D48-89A4-D2F83DF1C3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4068" y="3745913"/>
            <a:ext cx="429280" cy="429280"/>
          </a:xfrm>
          <a:prstGeom prst="rect">
            <a:avLst/>
          </a:prstGeom>
        </p:spPr>
      </p:pic>
      <p:pic>
        <p:nvPicPr>
          <p:cNvPr id="20" name="Picture 19" descr="Icon&#10;&#10;Description automatically generated">
            <a:extLst>
              <a:ext uri="{FF2B5EF4-FFF2-40B4-BE49-F238E27FC236}">
                <a16:creationId xmlns:a16="http://schemas.microsoft.com/office/drawing/2014/main" id="{07FE3437-9902-554B-81BB-38D615355AB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8830" y="4877288"/>
            <a:ext cx="539756" cy="539756"/>
          </a:xfrm>
          <a:prstGeom prst="rect">
            <a:avLst/>
          </a:prstGeom>
        </p:spPr>
      </p:pic>
      <p:sp>
        <p:nvSpPr>
          <p:cNvPr id="4" name="TextBox 3">
            <a:extLst>
              <a:ext uri="{FF2B5EF4-FFF2-40B4-BE49-F238E27FC236}">
                <a16:creationId xmlns:a16="http://schemas.microsoft.com/office/drawing/2014/main" id="{6D48F521-547F-C448-2D9A-B20DBAE41E12}"/>
              </a:ext>
            </a:extLst>
          </p:cNvPr>
          <p:cNvSpPr txBox="1"/>
          <p:nvPr/>
        </p:nvSpPr>
        <p:spPr>
          <a:xfrm>
            <a:off x="723900" y="6014269"/>
            <a:ext cx="10343026"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Some services are provided by third-party partners and may be subject to change or termination.</a:t>
            </a:r>
          </a:p>
        </p:txBody>
      </p:sp>
    </p:spTree>
    <p:extLst>
      <p:ext uri="{BB962C8B-B14F-4D97-AF65-F5344CB8AC3E}">
        <p14:creationId xmlns:p14="http://schemas.microsoft.com/office/powerpoint/2010/main" val="300144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a:extLst>
              <a:ext uri="{FF2B5EF4-FFF2-40B4-BE49-F238E27FC236}">
                <a16:creationId xmlns:a16="http://schemas.microsoft.com/office/drawing/2014/main" id="{EBB9F0B7-C053-1E49-85F2-A459DAB709DA}"/>
              </a:ext>
            </a:extLst>
          </p:cNvPr>
          <p:cNvSpPr txBox="1">
            <a:spLocks/>
          </p:cNvSpPr>
          <p:nvPr/>
        </p:nvSpPr>
        <p:spPr>
          <a:xfrm>
            <a:off x="11066926" y="6356350"/>
            <a:ext cx="824753" cy="26159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5A5B2-90EE-42EF-873A-CF5C259EFBCE}" type="slidenum">
              <a:rPr lang="en-US" smtClean="0">
                <a:solidFill>
                  <a:schemeClr val="tx1"/>
                </a:solidFill>
                <a:latin typeface="Arial" panose="020B0604020202020204" pitchFamily="34" charset="0"/>
                <a:cs typeface="Arial" panose="020B0604020202020204" pitchFamily="34" charset="0"/>
              </a:rPr>
              <a:pPr/>
              <a:t>31</a:t>
            </a:fld>
            <a:endParaRPr lang="en-US" dirty="0">
              <a:solidFill>
                <a:schemeClr val="tx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44BB63D2-F3A6-2D48-AB02-D5D79A93BA89}"/>
              </a:ext>
            </a:extLst>
          </p:cNvPr>
          <p:cNvSpPr/>
          <p:nvPr/>
        </p:nvSpPr>
        <p:spPr>
          <a:xfrm>
            <a:off x="0" y="6209286"/>
            <a:ext cx="10940350" cy="640080"/>
          </a:xfrm>
          <a:prstGeom prst="rect">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01B8ED7-C2AA-8A4C-8E4B-8479EF225039}"/>
              </a:ext>
            </a:extLst>
          </p:cNvPr>
          <p:cNvSpPr/>
          <p:nvPr/>
        </p:nvSpPr>
        <p:spPr>
          <a:xfrm>
            <a:off x="838200" y="6454273"/>
            <a:ext cx="8691562" cy="169277"/>
          </a:xfrm>
          <a:prstGeom prst="rect">
            <a:avLst/>
          </a:prstGeom>
        </p:spPr>
        <p:txBody>
          <a:bodyPr wrap="square" lIns="0" tIns="0" rIns="0" bIns="0">
            <a:spAutoFit/>
          </a:bodyPr>
          <a:lstStyle/>
          <a:p>
            <a:r>
              <a:rPr lang="en-US" sz="1100" dirty="0">
                <a:solidFill>
                  <a:schemeClr val="bg1"/>
                </a:solidFill>
                <a:latin typeface="Arial" panose="020B0604020202020204" pitchFamily="34" charset="0"/>
                <a:cs typeface="Arial" panose="020B0604020202020204" pitchFamily="34" charset="0"/>
              </a:rPr>
              <a:t>FOR FINANCIAL PROFESSIONAL USE — NOT FOR DISTRIBUTION TO THE PUBLIC</a:t>
            </a:r>
          </a:p>
        </p:txBody>
      </p:sp>
      <p:sp>
        <p:nvSpPr>
          <p:cNvPr id="9" name="Right Triangle 8">
            <a:extLst>
              <a:ext uri="{FF2B5EF4-FFF2-40B4-BE49-F238E27FC236}">
                <a16:creationId xmlns:a16="http://schemas.microsoft.com/office/drawing/2014/main" id="{34C26070-C878-3C4C-90DE-D9EBF1BD9A19}"/>
              </a:ext>
              <a:ext uri="{C183D7F6-B498-43B3-948B-1728B52AA6E4}">
                <adec:decorative xmlns:adec="http://schemas.microsoft.com/office/drawing/2017/decorative" val="1"/>
              </a:ext>
            </a:extLst>
          </p:cNvPr>
          <p:cNvSpPr/>
          <p:nvPr/>
        </p:nvSpPr>
        <p:spPr>
          <a:xfrm>
            <a:off x="10940349" y="6209286"/>
            <a:ext cx="732218" cy="640080"/>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F7D88911-D4AF-0E47-A4D5-3E201A70FE4F}"/>
              </a:ext>
            </a:extLst>
          </p:cNvPr>
          <p:cNvSpPr txBox="1">
            <a:spLocks/>
          </p:cNvSpPr>
          <p:nvPr/>
        </p:nvSpPr>
        <p:spPr>
          <a:xfrm>
            <a:off x="838199" y="673052"/>
            <a:ext cx="10102150" cy="6093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47BB"/>
                </a:solidFill>
                <a:latin typeface="Georgia" panose="02040502050405020303" pitchFamily="18" charset="0"/>
              </a:rPr>
              <a:t>Nationwide strength and stability</a:t>
            </a:r>
          </a:p>
        </p:txBody>
      </p:sp>
      <p:sp>
        <p:nvSpPr>
          <p:cNvPr id="4" name="Rectangle 3">
            <a:extLst>
              <a:ext uri="{FF2B5EF4-FFF2-40B4-BE49-F238E27FC236}">
                <a16:creationId xmlns:a16="http://schemas.microsoft.com/office/drawing/2014/main" id="{DE4246DA-D30A-E94E-AE39-ED04735F3791}"/>
              </a:ext>
            </a:extLst>
          </p:cNvPr>
          <p:cNvSpPr/>
          <p:nvPr/>
        </p:nvSpPr>
        <p:spPr>
          <a:xfrm>
            <a:off x="838199" y="1527437"/>
            <a:ext cx="9684794" cy="1231106"/>
          </a:xfrm>
          <a:prstGeom prst="rect">
            <a:avLst/>
          </a:prstGeom>
        </p:spPr>
        <p:txBody>
          <a:bodyPr wrap="square" lIns="0" tIns="0" rIns="0" bIns="0">
            <a:spAutoFit/>
          </a:bodyPr>
          <a:lstStyle/>
          <a:p>
            <a:r>
              <a:rPr lang="en-US" sz="2000" dirty="0">
                <a:latin typeface="Arial" panose="020B0604020202020204" pitchFamily="34" charset="0"/>
                <a:cs typeface="Arial" panose="020B0604020202020204" pitchFamily="34" charset="0"/>
              </a:rPr>
              <a:t>We work hard to help you protect what matters today and prepare you for what comes tomorrow. In fact, we’ve been helping members protect what’s important since 1926 and </a:t>
            </a:r>
            <a:r>
              <a:rPr lang="en-US" sz="2000" b="1" dirty="0">
                <a:latin typeface="Arial" panose="020B0604020202020204" pitchFamily="34" charset="0"/>
                <a:cs typeface="Arial" panose="020B0604020202020204" pitchFamily="34" charset="0"/>
              </a:rPr>
              <a:t>providing long-term care solutions for nearly 25 years. </a:t>
            </a:r>
            <a:r>
              <a:rPr lang="en-US" sz="2000" dirty="0">
                <a:latin typeface="Arial" panose="020B0604020202020204" pitchFamily="34" charset="0"/>
                <a:cs typeface="Arial" panose="020B0604020202020204" pitchFamily="34" charset="0"/>
              </a:rPr>
              <a:t>We run our business to make sure we’ll be here to protect you whenever you need us.</a:t>
            </a:r>
            <a:endParaRPr lang="en-US" sz="2000" dirty="0">
              <a:effectLst/>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AD926004-8EDC-DF49-A303-3DBBAA926FA7}"/>
              </a:ext>
            </a:extLst>
          </p:cNvPr>
          <p:cNvSpPr>
            <a:spLocks noChangeAspect="1"/>
          </p:cNvSpPr>
          <p:nvPr/>
        </p:nvSpPr>
        <p:spPr>
          <a:xfrm>
            <a:off x="9297687" y="3280918"/>
            <a:ext cx="2005444" cy="2005444"/>
          </a:xfrm>
          <a:prstGeom prst="ellipse">
            <a:avLst/>
          </a:prstGeom>
          <a:solidFill>
            <a:srgbClr val="0047BB"/>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12" name="Oval 11">
            <a:extLst>
              <a:ext uri="{FF2B5EF4-FFF2-40B4-BE49-F238E27FC236}">
                <a16:creationId xmlns:a16="http://schemas.microsoft.com/office/drawing/2014/main" id="{B351831B-B829-2E4F-8286-75EE8A4CC1EE}"/>
              </a:ext>
            </a:extLst>
          </p:cNvPr>
          <p:cNvSpPr>
            <a:spLocks noChangeAspect="1"/>
          </p:cNvSpPr>
          <p:nvPr/>
        </p:nvSpPr>
        <p:spPr>
          <a:xfrm>
            <a:off x="6622525" y="3280918"/>
            <a:ext cx="2005444" cy="2005444"/>
          </a:xfrm>
          <a:prstGeom prst="ellipse">
            <a:avLst/>
          </a:prstGeom>
          <a:solidFill>
            <a:srgbClr val="0047BB"/>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Oval 12">
            <a:extLst>
              <a:ext uri="{FF2B5EF4-FFF2-40B4-BE49-F238E27FC236}">
                <a16:creationId xmlns:a16="http://schemas.microsoft.com/office/drawing/2014/main" id="{34F941F8-3AEA-2640-BF2E-558777172F3E}"/>
              </a:ext>
            </a:extLst>
          </p:cNvPr>
          <p:cNvSpPr>
            <a:spLocks noChangeAspect="1"/>
          </p:cNvSpPr>
          <p:nvPr/>
        </p:nvSpPr>
        <p:spPr>
          <a:xfrm>
            <a:off x="3917765" y="3299691"/>
            <a:ext cx="2005444" cy="2005444"/>
          </a:xfrm>
          <a:prstGeom prst="ellipse">
            <a:avLst/>
          </a:prstGeom>
          <a:solidFill>
            <a:srgbClr val="0047BB"/>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5962D501-3F34-9A4E-87B9-E95065A84A3F}"/>
              </a:ext>
            </a:extLst>
          </p:cNvPr>
          <p:cNvSpPr/>
          <p:nvPr/>
        </p:nvSpPr>
        <p:spPr>
          <a:xfrm>
            <a:off x="4201054" y="3341800"/>
            <a:ext cx="1404828" cy="166199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chemeClr val="bg1"/>
                </a:solidFill>
                <a:effectLst/>
                <a:uLnTx/>
                <a:uFillTx/>
                <a:latin typeface="Georgia" panose="02040502050405020303" pitchFamily="18" charset="0"/>
              </a:rPr>
              <a:t>A+</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500" b="1" i="0" u="none" strike="noStrike" kern="1200" cap="none" spc="0" normalizeH="0" baseline="0" noProof="0" dirty="0">
                <a:ln>
                  <a:noFill/>
                </a:ln>
                <a:solidFill>
                  <a:schemeClr val="bg1"/>
                </a:solidFill>
                <a:effectLst/>
                <a:uLnTx/>
                <a:uFillTx/>
                <a:latin typeface="Georgia" panose="02040502050405020303" pitchFamily="18" charset="0"/>
              </a:rPr>
              <a:t>AM Best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Arial"/>
                <a:ea typeface="+mn-ea"/>
                <a:cs typeface="+mn-cs"/>
              </a:rPr>
              <a:t>received 10/17/02</a:t>
            </a:r>
          </a:p>
          <a:p>
            <a:pPr lvl="0" algn="ctr">
              <a:defRPr/>
            </a:pPr>
            <a:r>
              <a:rPr kumimoji="0" lang="en-US" sz="1100" b="0" i="0" u="none" strike="noStrike" kern="1200" cap="none" spc="0" normalizeH="0" baseline="0" noProof="0" dirty="0">
                <a:ln>
                  <a:noFill/>
                </a:ln>
                <a:solidFill>
                  <a:schemeClr val="bg1"/>
                </a:solidFill>
                <a:effectLst/>
                <a:uLnTx/>
                <a:uFillTx/>
                <a:latin typeface="Arial"/>
                <a:ea typeface="+mn-ea"/>
                <a:cs typeface="+mn-cs"/>
              </a:rPr>
              <a:t>affirmed </a:t>
            </a:r>
            <a:r>
              <a:rPr lang="en-US" sz="1100" dirty="0">
                <a:solidFill>
                  <a:schemeClr val="bg1"/>
                </a:solidFill>
                <a:latin typeface="Arial"/>
              </a:rPr>
              <a:t>12/1/22</a:t>
            </a:r>
            <a:endParaRPr kumimoji="0" lang="en-US" sz="1100" b="0" i="0" u="none" strike="noStrike" kern="1200" cap="none" spc="0" normalizeH="0" baseline="0" noProof="0" dirty="0">
              <a:ln>
                <a:noFill/>
              </a:ln>
              <a:solidFill>
                <a:schemeClr val="bg1"/>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50E8D664-722A-B340-B285-FE9CB7FAF1EB}"/>
              </a:ext>
            </a:extLst>
          </p:cNvPr>
          <p:cNvSpPr/>
          <p:nvPr/>
        </p:nvSpPr>
        <p:spPr>
          <a:xfrm>
            <a:off x="9213172" y="3311479"/>
            <a:ext cx="2224081" cy="166199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chemeClr val="bg1"/>
                </a:solidFill>
                <a:effectLst/>
                <a:uLnTx/>
                <a:uFillTx/>
                <a:latin typeface="Georgia" panose="02040502050405020303" pitchFamily="18" charset="0"/>
              </a:rPr>
              <a:t>A+</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500" b="1" i="0" u="none" strike="noStrike" kern="1200" cap="none" spc="0" normalizeH="0" baseline="0" noProof="0" dirty="0">
                <a:ln>
                  <a:noFill/>
                </a:ln>
                <a:solidFill>
                  <a:schemeClr val="bg1"/>
                </a:solidFill>
                <a:effectLst/>
                <a:uLnTx/>
                <a:uFillTx/>
                <a:latin typeface="Georgia" panose="02040502050405020303" pitchFamily="18" charset="0"/>
              </a:rPr>
              <a:t>Standard &amp; Poor’s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Arial"/>
                <a:ea typeface="+mn-ea"/>
                <a:cs typeface="+mn-cs"/>
              </a:rPr>
              <a:t>received 12/22/08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Arial"/>
                <a:ea typeface="+mn-ea"/>
                <a:cs typeface="+mn-cs"/>
              </a:rPr>
              <a:t>affirmed 4/19/22</a:t>
            </a:r>
          </a:p>
        </p:txBody>
      </p:sp>
      <p:sp>
        <p:nvSpPr>
          <p:cNvPr id="16" name="Rectangle 15">
            <a:extLst>
              <a:ext uri="{FF2B5EF4-FFF2-40B4-BE49-F238E27FC236}">
                <a16:creationId xmlns:a16="http://schemas.microsoft.com/office/drawing/2014/main" id="{420B8984-AA4D-BC4C-937E-FD4C2441E1DD}"/>
              </a:ext>
            </a:extLst>
          </p:cNvPr>
          <p:cNvSpPr/>
          <p:nvPr/>
        </p:nvSpPr>
        <p:spPr>
          <a:xfrm>
            <a:off x="6790654" y="3335346"/>
            <a:ext cx="1691615" cy="166199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chemeClr val="bg1"/>
                </a:solidFill>
                <a:effectLst/>
                <a:uLnTx/>
                <a:uFillTx/>
                <a:latin typeface="Georgia" panose="02040502050405020303" pitchFamily="18" charset="0"/>
              </a:rPr>
              <a:t>A1</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500" b="1" i="0" u="none" strike="noStrike" kern="1200" cap="none" spc="0" normalizeH="0" baseline="0" noProof="0" dirty="0">
                <a:ln>
                  <a:noFill/>
                </a:ln>
                <a:solidFill>
                  <a:schemeClr val="bg1"/>
                </a:solidFill>
                <a:effectLst/>
                <a:uLnTx/>
                <a:uFillTx/>
                <a:latin typeface="Georgia" panose="02040502050405020303" pitchFamily="18" charset="0"/>
              </a:rPr>
              <a:t>Moody’s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Arial"/>
                <a:ea typeface="+mn-ea"/>
                <a:cs typeface="+mn-cs"/>
              </a:rPr>
              <a:t>received 3/10/09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Arial"/>
                <a:ea typeface="+mn-ea"/>
                <a:cs typeface="+mn-cs"/>
              </a:rPr>
              <a:t>affirmed 5/27/20</a:t>
            </a:r>
          </a:p>
        </p:txBody>
      </p:sp>
      <p:sp>
        <p:nvSpPr>
          <p:cNvPr id="17" name="TextBox 16">
            <a:extLst>
              <a:ext uri="{FF2B5EF4-FFF2-40B4-BE49-F238E27FC236}">
                <a16:creationId xmlns:a16="http://schemas.microsoft.com/office/drawing/2014/main" id="{1C756BFD-0707-DB42-B3E7-1A76FD23D3C7}"/>
              </a:ext>
            </a:extLst>
          </p:cNvPr>
          <p:cNvSpPr txBox="1"/>
          <p:nvPr/>
        </p:nvSpPr>
        <p:spPr>
          <a:xfrm>
            <a:off x="9323374" y="5496277"/>
            <a:ext cx="2763520" cy="246221"/>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04041"/>
                </a:solidFill>
                <a:effectLst/>
                <a:uLnTx/>
                <a:uFillTx/>
                <a:latin typeface="ArialMT"/>
                <a:ea typeface="+mn-ea"/>
                <a:cs typeface="+mn-cs"/>
              </a:rPr>
              <a:t>Source: Nationwide 2022 Annual Report</a:t>
            </a:r>
          </a:p>
        </p:txBody>
      </p:sp>
      <p:cxnSp>
        <p:nvCxnSpPr>
          <p:cNvPr id="18" name="Straight Connector 17">
            <a:extLst>
              <a:ext uri="{FF2B5EF4-FFF2-40B4-BE49-F238E27FC236}">
                <a16:creationId xmlns:a16="http://schemas.microsoft.com/office/drawing/2014/main" id="{B38F4D1F-E4B3-FC46-BCA1-110F35BB7E3C}"/>
              </a:ext>
            </a:extLst>
          </p:cNvPr>
          <p:cNvCxnSpPr>
            <a:cxnSpLocks/>
          </p:cNvCxnSpPr>
          <p:nvPr/>
        </p:nvCxnSpPr>
        <p:spPr>
          <a:xfrm>
            <a:off x="6248092" y="3197155"/>
            <a:ext cx="2018" cy="2286000"/>
          </a:xfrm>
          <a:prstGeom prst="line">
            <a:avLst/>
          </a:prstGeom>
          <a:ln w="15875">
            <a:solidFill>
              <a:srgbClr val="D0D3D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E256E50-A7D4-BD41-9F70-DB38F62638CB}"/>
              </a:ext>
            </a:extLst>
          </p:cNvPr>
          <p:cNvCxnSpPr>
            <a:cxnSpLocks/>
          </p:cNvCxnSpPr>
          <p:nvPr/>
        </p:nvCxnSpPr>
        <p:spPr>
          <a:xfrm>
            <a:off x="8931164" y="3172265"/>
            <a:ext cx="2018" cy="2286000"/>
          </a:xfrm>
          <a:prstGeom prst="line">
            <a:avLst/>
          </a:prstGeom>
          <a:ln w="15875">
            <a:solidFill>
              <a:srgbClr val="D0D3D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CE4A3F0-5C8F-6D4F-BCF2-F739DEB19E76}"/>
              </a:ext>
            </a:extLst>
          </p:cNvPr>
          <p:cNvCxnSpPr>
            <a:cxnSpLocks/>
          </p:cNvCxnSpPr>
          <p:nvPr/>
        </p:nvCxnSpPr>
        <p:spPr>
          <a:xfrm>
            <a:off x="3569444" y="3191945"/>
            <a:ext cx="2018" cy="2286000"/>
          </a:xfrm>
          <a:prstGeom prst="line">
            <a:avLst/>
          </a:prstGeom>
          <a:ln w="15875">
            <a:solidFill>
              <a:srgbClr val="D0D3D4"/>
            </a:solidFill>
          </a:ln>
        </p:spPr>
        <p:style>
          <a:lnRef idx="1">
            <a:schemeClr val="accent1"/>
          </a:lnRef>
          <a:fillRef idx="0">
            <a:schemeClr val="accent1"/>
          </a:fillRef>
          <a:effectRef idx="0">
            <a:schemeClr val="accent1"/>
          </a:effectRef>
          <a:fontRef idx="minor">
            <a:schemeClr val="tx1"/>
          </a:fontRef>
        </p:style>
      </p:cxnSp>
      <p:pic>
        <p:nvPicPr>
          <p:cNvPr id="21" name="Picture 20" descr="Text&#10;&#10;Description automatically generated with medium confidence">
            <a:extLst>
              <a:ext uri="{FF2B5EF4-FFF2-40B4-BE49-F238E27FC236}">
                <a16:creationId xmlns:a16="http://schemas.microsoft.com/office/drawing/2014/main" id="{3D0670FC-0120-FF4F-8B30-CAAC2B7AFA3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2937" y="3664908"/>
            <a:ext cx="2493839" cy="1246920"/>
          </a:xfrm>
          <a:prstGeom prst="rect">
            <a:avLst/>
          </a:prstGeom>
        </p:spPr>
      </p:pic>
    </p:spTree>
    <p:extLst>
      <p:ext uri="{BB962C8B-B14F-4D97-AF65-F5344CB8AC3E}">
        <p14:creationId xmlns:p14="http://schemas.microsoft.com/office/powerpoint/2010/main" val="26255949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3C4869-1077-4382-8A36-A945574867C7}"/>
              </a:ext>
            </a:extLst>
          </p:cNvPr>
          <p:cNvSpPr/>
          <p:nvPr/>
        </p:nvSpPr>
        <p:spPr>
          <a:xfrm>
            <a:off x="0" y="-19734"/>
            <a:ext cx="12181940" cy="6858000"/>
          </a:xfrm>
          <a:prstGeom prst="rect">
            <a:avLst/>
          </a:prstGeom>
          <a:solidFill>
            <a:srgbClr val="141B4D"/>
          </a:solidFill>
          <a:ln>
            <a:solidFill>
              <a:srgbClr val="141B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5" name="Slide Number Placeholder 6">
            <a:extLst>
              <a:ext uri="{FF2B5EF4-FFF2-40B4-BE49-F238E27FC236}">
                <a16:creationId xmlns:a16="http://schemas.microsoft.com/office/drawing/2014/main" id="{5AD6A8E6-12E7-9C40-808E-AE3E62170E28}"/>
              </a:ext>
            </a:extLst>
          </p:cNvPr>
          <p:cNvSpPr txBox="1">
            <a:spLocks/>
          </p:cNvSpPr>
          <p:nvPr/>
        </p:nvSpPr>
        <p:spPr>
          <a:xfrm>
            <a:off x="11066926" y="6356350"/>
            <a:ext cx="824753" cy="26159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5A5B2-90EE-42EF-873A-CF5C259EFBCE}" type="slidenum">
              <a:rPr lang="en-US" smtClean="0">
                <a:solidFill>
                  <a:schemeClr val="bg1"/>
                </a:solidFill>
                <a:latin typeface="Arial" panose="020B0604020202020204" pitchFamily="34" charset="0"/>
                <a:cs typeface="Arial" panose="020B0604020202020204" pitchFamily="34" charset="0"/>
              </a:rPr>
              <a:pPr/>
              <a:t>32</a:t>
            </a:fld>
            <a:endParaRPr lang="en-US"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B6EE5AE1-C0C0-41A0-A5A6-373AD3EC005C}"/>
              </a:ext>
            </a:extLst>
          </p:cNvPr>
          <p:cNvPicPr>
            <a:picLocks noChangeAspect="1"/>
          </p:cNvPicPr>
          <p:nvPr/>
        </p:nvPicPr>
        <p:blipFill rotWithShape="1">
          <a:blip r:embed="rId3"/>
          <a:srcRect t="-285"/>
          <a:stretch/>
        </p:blipFill>
        <p:spPr>
          <a:xfrm>
            <a:off x="271494" y="1748983"/>
            <a:ext cx="11649013" cy="3914168"/>
          </a:xfrm>
          <a:prstGeom prst="rect">
            <a:avLst/>
          </a:prstGeom>
        </p:spPr>
      </p:pic>
      <p:sp>
        <p:nvSpPr>
          <p:cNvPr id="7" name="Right Triangle 6">
            <a:extLst>
              <a:ext uri="{FF2B5EF4-FFF2-40B4-BE49-F238E27FC236}">
                <a16:creationId xmlns:a16="http://schemas.microsoft.com/office/drawing/2014/main" id="{01D76040-47A3-E849-9CBB-745F4F6B51D4}"/>
              </a:ext>
              <a:ext uri="{C183D7F6-B498-43B3-948B-1728B52AA6E4}">
                <adec:decorative xmlns:adec="http://schemas.microsoft.com/office/drawing/2017/decorative" val="1"/>
              </a:ext>
            </a:extLst>
          </p:cNvPr>
          <p:cNvSpPr/>
          <p:nvPr/>
        </p:nvSpPr>
        <p:spPr>
          <a:xfrm rot="10800000">
            <a:off x="10507210" y="-28852"/>
            <a:ext cx="1674730" cy="172285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p>
        </p:txBody>
      </p:sp>
    </p:spTree>
    <p:extLst>
      <p:ext uri="{BB962C8B-B14F-4D97-AF65-F5344CB8AC3E}">
        <p14:creationId xmlns:p14="http://schemas.microsoft.com/office/powerpoint/2010/main" val="1308101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8EE22B6-B65D-2549-B021-B6CED8932CBE}"/>
              </a:ext>
            </a:extLst>
          </p:cNvPr>
          <p:cNvSpPr/>
          <p:nvPr/>
        </p:nvSpPr>
        <p:spPr>
          <a:xfrm>
            <a:off x="0" y="0"/>
            <a:ext cx="12192000" cy="68580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9193ED-295E-4A6F-B4DA-F9D07DD00DEA}"/>
              </a:ext>
            </a:extLst>
          </p:cNvPr>
          <p:cNvSpPr>
            <a:spLocks noGrp="1"/>
          </p:cNvSpPr>
          <p:nvPr>
            <p:ph type="title"/>
          </p:nvPr>
        </p:nvSpPr>
        <p:spPr>
          <a:xfrm>
            <a:off x="856126" y="666285"/>
            <a:ext cx="5391912" cy="2243691"/>
          </a:xfrm>
        </p:spPr>
        <p:txBody>
          <a:bodyPr lIns="0" tIns="0" rIns="0" bIns="0" anchor="t">
            <a:spAutoFit/>
          </a:bodyPr>
          <a:lstStyle/>
          <a:p>
            <a:r>
              <a:rPr lang="en-US" sz="5400" b="1" spc="300" dirty="0">
                <a:solidFill>
                  <a:schemeClr val="bg1"/>
                </a:solidFill>
                <a:latin typeface="Georgia" panose="02040502050405020303" pitchFamily="18" charset="0"/>
              </a:rPr>
              <a:t>W</a:t>
            </a:r>
            <a:r>
              <a:rPr lang="en-US" sz="5400" b="1" dirty="0">
                <a:solidFill>
                  <a:schemeClr val="bg1"/>
                </a:solidFill>
                <a:latin typeface="Georgia" panose="02040502050405020303" pitchFamily="18" charset="0"/>
              </a:rPr>
              <a:t>hat </a:t>
            </a:r>
            <a:br>
              <a:rPr lang="en-US" sz="5400" b="1" dirty="0">
                <a:solidFill>
                  <a:schemeClr val="bg1"/>
                </a:solidFill>
                <a:latin typeface="Georgia" panose="02040502050405020303" pitchFamily="18" charset="0"/>
              </a:rPr>
            </a:br>
            <a:r>
              <a:rPr lang="en-US" sz="5400" b="1" dirty="0">
                <a:solidFill>
                  <a:schemeClr val="bg1"/>
                </a:solidFill>
                <a:latin typeface="Georgia" panose="02040502050405020303" pitchFamily="18" charset="0"/>
              </a:rPr>
              <a:t>we’ll </a:t>
            </a:r>
            <a:br>
              <a:rPr lang="en-US" sz="5400" b="1" dirty="0">
                <a:solidFill>
                  <a:schemeClr val="bg1"/>
                </a:solidFill>
                <a:latin typeface="Georgia" panose="02040502050405020303" pitchFamily="18" charset="0"/>
              </a:rPr>
            </a:br>
            <a:r>
              <a:rPr lang="en-US" sz="5400" b="1" dirty="0">
                <a:solidFill>
                  <a:schemeClr val="bg1"/>
                </a:solidFill>
                <a:latin typeface="Georgia" panose="02040502050405020303" pitchFamily="18" charset="0"/>
              </a:rPr>
              <a:t>discuss</a:t>
            </a:r>
          </a:p>
        </p:txBody>
      </p:sp>
      <p:sp>
        <p:nvSpPr>
          <p:cNvPr id="3" name="Content Placeholder 2">
            <a:extLst>
              <a:ext uri="{FF2B5EF4-FFF2-40B4-BE49-F238E27FC236}">
                <a16:creationId xmlns:a16="http://schemas.microsoft.com/office/drawing/2014/main" id="{D65CBCC3-8A53-4896-AE18-13A618FE2057}"/>
              </a:ext>
            </a:extLst>
          </p:cNvPr>
          <p:cNvSpPr>
            <a:spLocks noGrp="1"/>
          </p:cNvSpPr>
          <p:nvPr>
            <p:ph idx="1"/>
          </p:nvPr>
        </p:nvSpPr>
        <p:spPr>
          <a:xfrm>
            <a:off x="5331767" y="761796"/>
            <a:ext cx="4818888" cy="4712075"/>
          </a:xfrm>
        </p:spPr>
        <p:txBody>
          <a:bodyPr lIns="0" tIns="0" rIns="0">
            <a:noAutofit/>
          </a:bodyPr>
          <a:lstStyle/>
          <a:p>
            <a:r>
              <a:rPr lang="en-US" sz="1800" dirty="0">
                <a:solidFill>
                  <a:schemeClr val="bg1"/>
                </a:solidFill>
                <a:latin typeface="Arial" panose="020B0604020202020204" pitchFamily="34" charset="0"/>
                <a:cs typeface="Arial" panose="020B0604020202020204" pitchFamily="34" charset="0"/>
              </a:rPr>
              <a:t>Planning for long-term care </a:t>
            </a:r>
          </a:p>
          <a:p>
            <a:r>
              <a:rPr lang="en-US" sz="1800" dirty="0">
                <a:solidFill>
                  <a:schemeClr val="bg1"/>
                </a:solidFill>
                <a:latin typeface="Arial" panose="020B0604020202020204" pitchFamily="34" charset="0"/>
                <a:cs typeface="Arial" panose="020B0604020202020204" pitchFamily="34" charset="0"/>
              </a:rPr>
              <a:t>Advantages of a linked-benefit policy </a:t>
            </a:r>
          </a:p>
          <a:p>
            <a:r>
              <a:rPr lang="en-US" sz="1800" dirty="0">
                <a:solidFill>
                  <a:schemeClr val="bg1"/>
                </a:solidFill>
                <a:latin typeface="Arial" panose="020B0604020202020204" pitchFamily="34" charset="0"/>
                <a:cs typeface="Arial" panose="020B0604020202020204" pitchFamily="34" charset="0"/>
              </a:rPr>
              <a:t>How CareMatters Together is different</a:t>
            </a:r>
          </a:p>
          <a:p>
            <a:r>
              <a:rPr lang="en-US" sz="1800" dirty="0">
                <a:solidFill>
                  <a:schemeClr val="bg1"/>
                </a:solidFill>
                <a:latin typeface="Arial" panose="020B0604020202020204" pitchFamily="34" charset="0"/>
                <a:cs typeface="Arial" panose="020B0604020202020204" pitchFamily="34" charset="0"/>
              </a:rPr>
              <a:t>What CareMatters Together offers</a:t>
            </a:r>
          </a:p>
          <a:p>
            <a:pPr marL="468630" indent="-285750">
              <a:buFont typeface="System Font Regular"/>
              <a:buChar char="⁃"/>
            </a:pPr>
            <a:r>
              <a:rPr lang="en-US" sz="1800" dirty="0">
                <a:solidFill>
                  <a:schemeClr val="bg1"/>
                </a:solidFill>
                <a:latin typeface="Arial" panose="020B0604020202020204" pitchFamily="34" charset="0"/>
                <a:cs typeface="Arial" panose="020B0604020202020204" pitchFamily="34" charset="0"/>
              </a:rPr>
              <a:t>More simplicity</a:t>
            </a:r>
          </a:p>
          <a:p>
            <a:pPr marL="468630" indent="-285750">
              <a:buFont typeface="System Font Regular"/>
              <a:buChar char="⁃"/>
            </a:pPr>
            <a:r>
              <a:rPr lang="en-US" sz="1800" dirty="0">
                <a:solidFill>
                  <a:schemeClr val="bg1"/>
                </a:solidFill>
                <a:latin typeface="Arial" panose="020B0604020202020204" pitchFamily="34" charset="0"/>
                <a:cs typeface="Arial" panose="020B0604020202020204" pitchFamily="34" charset="0"/>
              </a:rPr>
              <a:t>More predictability</a:t>
            </a:r>
          </a:p>
          <a:p>
            <a:pPr marL="468630" indent="-285750">
              <a:buFont typeface="System Font Regular"/>
              <a:buChar char="⁃"/>
            </a:pPr>
            <a:r>
              <a:rPr lang="en-US" sz="1800" dirty="0">
                <a:solidFill>
                  <a:schemeClr val="bg1"/>
                </a:solidFill>
                <a:latin typeface="Arial" panose="020B0604020202020204" pitchFamily="34" charset="0"/>
                <a:cs typeface="Arial" panose="020B0604020202020204" pitchFamily="34" charset="0"/>
              </a:rPr>
              <a:t>More control</a:t>
            </a:r>
          </a:p>
          <a:p>
            <a:r>
              <a:rPr lang="en-US" sz="1800" dirty="0">
                <a:solidFill>
                  <a:schemeClr val="bg1"/>
                </a:solidFill>
                <a:latin typeface="Arial" panose="020B0604020202020204" pitchFamily="34" charset="0"/>
                <a:cs typeface="Arial" panose="020B0604020202020204" pitchFamily="34" charset="0"/>
              </a:rPr>
              <a:t>Key product features  </a:t>
            </a:r>
          </a:p>
          <a:p>
            <a:r>
              <a:rPr lang="en-US" sz="1800" dirty="0">
                <a:solidFill>
                  <a:schemeClr val="bg1"/>
                </a:solidFill>
                <a:latin typeface="Arial" panose="020B0604020202020204" pitchFamily="34" charset="0"/>
                <a:cs typeface="Arial" panose="020B0604020202020204" pitchFamily="34" charset="0"/>
              </a:rPr>
              <a:t>Choosing a benefit duration </a:t>
            </a:r>
          </a:p>
          <a:p>
            <a:r>
              <a:rPr lang="en-US" sz="1800" dirty="0">
                <a:solidFill>
                  <a:schemeClr val="bg1"/>
                </a:solidFill>
                <a:latin typeface="Arial" panose="020B0604020202020204" pitchFamily="34" charset="0"/>
                <a:cs typeface="Arial" panose="020B0604020202020204" pitchFamily="34" charset="0"/>
              </a:rPr>
              <a:t>Strength of Nationwide</a:t>
            </a:r>
          </a:p>
        </p:txBody>
      </p:sp>
      <p:sp>
        <p:nvSpPr>
          <p:cNvPr id="8" name="Slide Number Placeholder 6">
            <a:extLst>
              <a:ext uri="{FF2B5EF4-FFF2-40B4-BE49-F238E27FC236}">
                <a16:creationId xmlns:a16="http://schemas.microsoft.com/office/drawing/2014/main" id="{A959F807-0E9E-724B-B030-622A81F15F10}"/>
              </a:ext>
            </a:extLst>
          </p:cNvPr>
          <p:cNvSpPr txBox="1">
            <a:spLocks/>
          </p:cNvSpPr>
          <p:nvPr/>
        </p:nvSpPr>
        <p:spPr>
          <a:xfrm>
            <a:off x="11066926" y="6356350"/>
            <a:ext cx="824753" cy="26159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5A5B2-90EE-42EF-873A-CF5C259EFBCE}" type="slidenum">
              <a:rPr lang="en-US" smtClean="0">
                <a:solidFill>
                  <a:schemeClr val="bg1"/>
                </a:solidFill>
                <a:latin typeface="Arial" panose="020B0604020202020204" pitchFamily="34" charset="0"/>
                <a:cs typeface="Arial" panose="020B0604020202020204" pitchFamily="34" charset="0"/>
              </a:rPr>
              <a:pPr/>
              <a:t>4</a:t>
            </a:fld>
            <a:endParaRPr lang="en-US" dirty="0">
              <a:solidFill>
                <a:schemeClr val="bg1"/>
              </a:solidFill>
              <a:latin typeface="Arial" panose="020B0604020202020204" pitchFamily="34" charset="0"/>
              <a:cs typeface="Arial" panose="020B0604020202020204" pitchFamily="34" charset="0"/>
            </a:endParaRPr>
          </a:p>
        </p:txBody>
      </p:sp>
      <p:sp>
        <p:nvSpPr>
          <p:cNvPr id="10" name="Right Triangle 9">
            <a:extLst>
              <a:ext uri="{FF2B5EF4-FFF2-40B4-BE49-F238E27FC236}">
                <a16:creationId xmlns:a16="http://schemas.microsoft.com/office/drawing/2014/main" id="{D9F95938-C785-F448-A5F7-769588A9AE8B}"/>
              </a:ext>
              <a:ext uri="{C183D7F6-B498-43B3-948B-1728B52AA6E4}">
                <adec:decorative xmlns:adec="http://schemas.microsoft.com/office/drawing/2017/decorative" val="1"/>
              </a:ext>
            </a:extLst>
          </p:cNvPr>
          <p:cNvSpPr/>
          <p:nvPr/>
        </p:nvSpPr>
        <p:spPr>
          <a:xfrm rot="10800000">
            <a:off x="10507210" y="-28852"/>
            <a:ext cx="1674730" cy="172285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B2EE196B-FEE3-FF42-BF5C-C486B3B0DD85}"/>
              </a:ext>
            </a:extLst>
          </p:cNvPr>
          <p:cNvCxnSpPr>
            <a:cxnSpLocks/>
          </p:cNvCxnSpPr>
          <p:nvPr/>
        </p:nvCxnSpPr>
        <p:spPr>
          <a:xfrm>
            <a:off x="811306" y="3124762"/>
            <a:ext cx="2765612" cy="0"/>
          </a:xfrm>
          <a:prstGeom prst="line">
            <a:avLst/>
          </a:prstGeom>
          <a:ln w="38100">
            <a:solidFill>
              <a:srgbClr val="0047BB"/>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DEEE2143-7C8D-684A-A920-9989AEA3BC89}"/>
              </a:ext>
            </a:extLst>
          </p:cNvPr>
          <p:cNvSpPr/>
          <p:nvPr/>
        </p:nvSpPr>
        <p:spPr>
          <a:xfrm>
            <a:off x="838200" y="6450480"/>
            <a:ext cx="8691562" cy="169277"/>
          </a:xfrm>
          <a:prstGeom prst="rect">
            <a:avLst/>
          </a:prstGeom>
        </p:spPr>
        <p:txBody>
          <a:bodyPr wrap="square" lIns="0" tIns="0" rIns="0" bIns="0">
            <a:spAutoFit/>
          </a:bodyPr>
          <a:lstStyle/>
          <a:p>
            <a:r>
              <a:rPr lang="en-US" sz="1100" dirty="0">
                <a:solidFill>
                  <a:schemeClr val="bg1"/>
                </a:solidFill>
                <a:latin typeface="Arial" panose="020B0604020202020204" pitchFamily="34" charset="0"/>
                <a:cs typeface="Arial" panose="020B0604020202020204" pitchFamily="34" charset="0"/>
              </a:rPr>
              <a:t>FOR FINANCIAL PROFESSIONAL USE — NOT FOR DISTRIBUTION TO THE PUBLIC</a:t>
            </a:r>
          </a:p>
        </p:txBody>
      </p:sp>
    </p:spTree>
    <p:extLst>
      <p:ext uri="{BB962C8B-B14F-4D97-AF65-F5344CB8AC3E}">
        <p14:creationId xmlns:p14="http://schemas.microsoft.com/office/powerpoint/2010/main" val="1249765284"/>
      </p:ext>
    </p:extLst>
  </p:cSld>
  <p:clrMapOvr>
    <a:masterClrMapping/>
  </p:clrMapOvr>
  <mc:AlternateContent xmlns:mc="http://schemas.openxmlformats.org/markup-compatibility/2006" xmlns:p14="http://schemas.microsoft.com/office/powerpoint/2010/main">
    <mc:Choice Requires="p14">
      <p:transition spd="slow" p14:dur="2000" advTm="3165"/>
    </mc:Choice>
    <mc:Fallback xmlns="">
      <p:transition spd="slow" advTm="316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6">
            <a:extLst>
              <a:ext uri="{FF2B5EF4-FFF2-40B4-BE49-F238E27FC236}">
                <a16:creationId xmlns:a16="http://schemas.microsoft.com/office/drawing/2014/main" id="{E269A04D-BEC7-E24C-BD44-6A3ED36FB448}"/>
              </a:ext>
            </a:extLst>
          </p:cNvPr>
          <p:cNvSpPr txBox="1">
            <a:spLocks/>
          </p:cNvSpPr>
          <p:nvPr/>
        </p:nvSpPr>
        <p:spPr>
          <a:xfrm>
            <a:off x="11066926" y="6356350"/>
            <a:ext cx="824753" cy="26159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5A5B2-90EE-42EF-873A-CF5C259EFBCE}" type="slidenum">
              <a:rPr lang="en-US" smtClean="0">
                <a:solidFill>
                  <a:schemeClr val="tx1"/>
                </a:solidFill>
                <a:latin typeface="Arial" panose="020B0604020202020204" pitchFamily="34" charset="0"/>
                <a:cs typeface="Arial" panose="020B0604020202020204" pitchFamily="34" charset="0"/>
              </a:rPr>
              <a:pPr/>
              <a:t>5</a:t>
            </a:fld>
            <a:endParaRPr lang="en-US" dirty="0">
              <a:solidFill>
                <a:schemeClr val="tx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B28F5010-42B3-4A4B-B0C1-422D34A80D59}"/>
              </a:ext>
            </a:extLst>
          </p:cNvPr>
          <p:cNvSpPr/>
          <p:nvPr/>
        </p:nvSpPr>
        <p:spPr>
          <a:xfrm>
            <a:off x="0" y="6209286"/>
            <a:ext cx="10940350" cy="64008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48CA607-9CF6-8942-96AB-53002D0B4D32}"/>
              </a:ext>
            </a:extLst>
          </p:cNvPr>
          <p:cNvSpPr/>
          <p:nvPr/>
        </p:nvSpPr>
        <p:spPr>
          <a:xfrm>
            <a:off x="838200" y="6450480"/>
            <a:ext cx="8691562" cy="169277"/>
          </a:xfrm>
          <a:prstGeom prst="rect">
            <a:avLst/>
          </a:prstGeom>
        </p:spPr>
        <p:txBody>
          <a:bodyPr wrap="square" lIns="0" tIns="0" rIns="0" bIns="0">
            <a:spAutoFit/>
          </a:bodyPr>
          <a:lstStyle/>
          <a:p>
            <a:r>
              <a:rPr lang="en-US" sz="1100" dirty="0">
                <a:solidFill>
                  <a:schemeClr val="bg1"/>
                </a:solidFill>
                <a:latin typeface="Arial" panose="020B0604020202020204" pitchFamily="34" charset="0"/>
                <a:cs typeface="Arial" panose="020B0604020202020204" pitchFamily="34" charset="0"/>
              </a:rPr>
              <a:t>FOR FINANCIAL PROFESSIONAL USE — NOT FOR DISTRIBUTION TO THE PUBLIC</a:t>
            </a:r>
          </a:p>
        </p:txBody>
      </p:sp>
      <p:sp>
        <p:nvSpPr>
          <p:cNvPr id="17" name="Right Triangle 16">
            <a:extLst>
              <a:ext uri="{FF2B5EF4-FFF2-40B4-BE49-F238E27FC236}">
                <a16:creationId xmlns:a16="http://schemas.microsoft.com/office/drawing/2014/main" id="{5C3F11AD-3799-4646-900B-845A63BEAB0D}"/>
              </a:ext>
              <a:ext uri="{C183D7F6-B498-43B3-948B-1728B52AA6E4}">
                <adec:decorative xmlns:adec="http://schemas.microsoft.com/office/drawing/2017/decorative" val="1"/>
              </a:ext>
            </a:extLst>
          </p:cNvPr>
          <p:cNvSpPr/>
          <p:nvPr/>
        </p:nvSpPr>
        <p:spPr>
          <a:xfrm>
            <a:off x="10940349" y="6209286"/>
            <a:ext cx="732218" cy="640080"/>
          </a:xfrm>
          <a:prstGeom prst="rtTriangle">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itle 1">
            <a:extLst>
              <a:ext uri="{FF2B5EF4-FFF2-40B4-BE49-F238E27FC236}">
                <a16:creationId xmlns:a16="http://schemas.microsoft.com/office/drawing/2014/main" id="{B5628CFA-3863-E940-984B-FD9AC8E7538C}"/>
              </a:ext>
            </a:extLst>
          </p:cNvPr>
          <p:cNvSpPr txBox="1">
            <a:spLocks/>
          </p:cNvSpPr>
          <p:nvPr/>
        </p:nvSpPr>
        <p:spPr>
          <a:xfrm>
            <a:off x="838199" y="663446"/>
            <a:ext cx="9746293" cy="6093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47BB"/>
                </a:solidFill>
                <a:latin typeface="Georgia" panose="02040502050405020303" pitchFamily="18" charset="0"/>
              </a:rPr>
              <a:t>Planning for long-term care </a:t>
            </a:r>
          </a:p>
        </p:txBody>
      </p:sp>
      <p:sp>
        <p:nvSpPr>
          <p:cNvPr id="24" name="Content Placeholder 6">
            <a:extLst>
              <a:ext uri="{FF2B5EF4-FFF2-40B4-BE49-F238E27FC236}">
                <a16:creationId xmlns:a16="http://schemas.microsoft.com/office/drawing/2014/main" id="{DA8963F9-D281-6A49-8F93-BE2EFCBFA4A0}"/>
              </a:ext>
            </a:extLst>
          </p:cNvPr>
          <p:cNvSpPr txBox="1">
            <a:spLocks/>
          </p:cNvSpPr>
          <p:nvPr/>
        </p:nvSpPr>
        <p:spPr>
          <a:xfrm>
            <a:off x="967951" y="2286586"/>
            <a:ext cx="4768667" cy="3919538"/>
          </a:xfrm>
          <a:prstGeom prst="rect">
            <a:avLst/>
          </a:prstGeom>
        </p:spPr>
        <p:txBody>
          <a:bodyPr vert="horz" lIns="91440" tIns="45720" rIns="91440" bIns="45720" rtlCol="0">
            <a:normAutofit/>
          </a:bodyPr>
          <a:lstStyle>
            <a:lvl1pPr marL="342900" indent="-342900" algn="l" defTabSz="914400" rtl="0" eaLnBrk="0" fontAlgn="base" latinLnBrk="0" hangingPunct="0">
              <a:lnSpc>
                <a:spcPct val="90000"/>
              </a:lnSpc>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defTabSz="914400" rtl="0" eaLnBrk="0" fontAlgn="base" latinLnBrk="0" hangingPunct="0">
              <a:lnSpc>
                <a:spcPct val="90000"/>
              </a:lnSpc>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ＭＳ Ｐゴシック"/>
              </a:defRPr>
            </a:lvl2pPr>
            <a:lvl3pPr marL="1143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ＭＳ Ｐゴシック"/>
              </a:defRPr>
            </a:lvl3pPr>
            <a:lvl4pPr marL="1600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ＭＳ Ｐゴシック"/>
              </a:defRPr>
            </a:lvl4pPr>
            <a:lvl5pPr marL="20574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ＭＳ Ｐゴシック"/>
              </a:defRPr>
            </a:lvl5pPr>
            <a:lvl6pPr marL="2514600" indent="-228600" algn="l" defTabSz="914400" rtl="0" eaLnBrk="1" fontAlgn="base" latinLnBrk="0" hangingPunct="1">
              <a:lnSpc>
                <a:spcPct val="90000"/>
              </a:lnSpc>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6pPr>
            <a:lvl7pPr marL="2971800" indent="-228600" algn="l" defTabSz="914400" rtl="0" eaLnBrk="1" fontAlgn="base" latinLnBrk="0" hangingPunct="1">
              <a:lnSpc>
                <a:spcPct val="90000"/>
              </a:lnSpc>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7pPr>
            <a:lvl8pPr marL="3429000" indent="-228600" algn="l" defTabSz="914400" rtl="0" eaLnBrk="1" fontAlgn="base" latinLnBrk="0" hangingPunct="1">
              <a:lnSpc>
                <a:spcPct val="90000"/>
              </a:lnSpc>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8pPr>
            <a:lvl9pPr marL="3886200" indent="-228600" algn="l" defTabSz="914400" rtl="0" eaLnBrk="1" fontAlgn="base" latinLnBrk="0" hangingPunct="1">
              <a:lnSpc>
                <a:spcPct val="90000"/>
              </a:lnSpc>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9pPr>
          </a:lstStyle>
          <a:p>
            <a:pPr marL="0" lvl="1" indent="0" algn="ctr">
              <a:buFont typeface="Arial" panose="020B0604020202020204" pitchFamily="34" charset="0"/>
              <a:buNone/>
              <a:defRPr/>
            </a:pPr>
            <a:r>
              <a:rPr lang="en-US" sz="2400" kern="0" dirty="0">
                <a:solidFill>
                  <a:schemeClr val="accent5">
                    <a:lumMod val="25000"/>
                  </a:schemeClr>
                </a:solidFill>
                <a:latin typeface="Arial" panose="020B0604020202020204" pitchFamily="34" charset="0"/>
                <a:cs typeface="Arial" panose="020B0604020202020204" pitchFamily="34" charset="0"/>
              </a:rPr>
              <a:t>Clients think of “long-term care” as a place</a:t>
            </a:r>
          </a:p>
          <a:p>
            <a:pPr marL="0" lvl="1" indent="0" algn="ctr">
              <a:buFont typeface="Arial" panose="020B0604020202020204" pitchFamily="34" charset="0"/>
              <a:buNone/>
              <a:defRPr/>
            </a:pPr>
            <a:r>
              <a:rPr lang="en-US" sz="2000" b="1" i="1" kern="0" dirty="0">
                <a:solidFill>
                  <a:schemeClr val="accent5">
                    <a:lumMod val="25000"/>
                  </a:schemeClr>
                </a:solidFill>
                <a:latin typeface="Arial" panose="020B0604020202020204" pitchFamily="34" charset="0"/>
                <a:cs typeface="Arial" panose="020B0604020202020204" pitchFamily="34" charset="0"/>
              </a:rPr>
              <a:t>		</a:t>
            </a:r>
          </a:p>
          <a:p>
            <a:pPr marL="0" lvl="1" indent="0" algn="ctr">
              <a:buFont typeface="Arial" panose="020B0604020202020204" pitchFamily="34" charset="0"/>
              <a:buNone/>
              <a:defRPr/>
            </a:pPr>
            <a:endParaRPr lang="en-US" sz="1000" kern="0" dirty="0">
              <a:solidFill>
                <a:schemeClr val="accent5">
                  <a:lumMod val="2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defRPr/>
            </a:pPr>
            <a:endParaRPr lang="en-US" sz="1400" dirty="0">
              <a:latin typeface="Arial" panose="020B0604020202020204" pitchFamily="34" charset="0"/>
              <a:cs typeface="Arial" panose="020B0604020202020204" pitchFamily="34" charset="0"/>
            </a:endParaRPr>
          </a:p>
          <a:p>
            <a:pPr marL="0" indent="0" algn="ctr">
              <a:buFont typeface="Arial" panose="020B0604020202020204" pitchFamily="34" charset="0"/>
              <a:buNone/>
              <a:defRPr/>
            </a:pPr>
            <a:r>
              <a:rPr lang="en-US" sz="1400" dirty="0">
                <a:latin typeface="Arial" panose="020B0604020202020204" pitchFamily="34" charset="0"/>
                <a:cs typeface="Arial" panose="020B0604020202020204" pitchFamily="34" charset="0"/>
              </a:rPr>
              <a:t>Nursing home</a:t>
            </a:r>
          </a:p>
          <a:p>
            <a:pPr marL="0" indent="0" algn="ctr">
              <a:buFont typeface="Arial" panose="020B0604020202020204" pitchFamily="34" charset="0"/>
              <a:buNone/>
              <a:defRPr/>
            </a:pPr>
            <a:endParaRPr lang="en-US" sz="1400" dirty="0">
              <a:latin typeface="Arial" panose="020B0604020202020204" pitchFamily="34" charset="0"/>
              <a:cs typeface="Arial" panose="020B0604020202020204" pitchFamily="34" charset="0"/>
            </a:endParaRPr>
          </a:p>
          <a:p>
            <a:pPr marL="0" indent="0" algn="ctr">
              <a:buFont typeface="Arial" panose="020B0604020202020204" pitchFamily="34" charset="0"/>
              <a:buNone/>
              <a:defRPr/>
            </a:pPr>
            <a:r>
              <a:rPr lang="en-US" sz="1400" b="1" i="1" u="sng" dirty="0">
                <a:latin typeface="Arial" panose="020B0604020202020204" pitchFamily="34" charset="0"/>
                <a:cs typeface="Arial" panose="020B0604020202020204" pitchFamily="34" charset="0"/>
              </a:rPr>
              <a:t>BUT</a:t>
            </a:r>
          </a:p>
          <a:p>
            <a:pPr marL="0" indent="0" algn="ctr">
              <a:buNone/>
              <a:defRPr/>
            </a:pPr>
            <a:r>
              <a:rPr lang="en-US" sz="2400" kern="0" dirty="0">
                <a:latin typeface="Arial" panose="020B0604020202020204" pitchFamily="34" charset="0"/>
                <a:cs typeface="Arial" panose="020B0604020202020204" pitchFamily="34" charset="0"/>
              </a:rPr>
              <a:t>Long-term care is really an event</a:t>
            </a:r>
            <a:endParaRPr lang="en-US" sz="2400" dirty="0">
              <a:latin typeface="Arial" panose="020B0604020202020204" pitchFamily="34" charset="0"/>
              <a:cs typeface="Arial" panose="020B0604020202020204" pitchFamily="34" charset="0"/>
            </a:endParaRPr>
          </a:p>
          <a:p>
            <a:pPr marL="0" indent="0" algn="ctr">
              <a:buFont typeface="Arial" panose="020B0604020202020204" pitchFamily="34" charset="0"/>
              <a:buNone/>
              <a:defRPr/>
            </a:pPr>
            <a:endParaRPr lang="en-US" sz="1400" dirty="0">
              <a:latin typeface="Arial" panose="020B0604020202020204" pitchFamily="34" charset="0"/>
              <a:cs typeface="Arial" panose="020B0604020202020204" pitchFamily="34" charset="0"/>
            </a:endParaRPr>
          </a:p>
        </p:txBody>
      </p:sp>
      <p:pic>
        <p:nvPicPr>
          <p:cNvPr id="28" name="Graphic 27">
            <a:extLst>
              <a:ext uri="{FF2B5EF4-FFF2-40B4-BE49-F238E27FC236}">
                <a16:creationId xmlns:a16="http://schemas.microsoft.com/office/drawing/2014/main" id="{3C00F65C-5621-6A46-9F35-3603B11C9B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74282" y="3061527"/>
            <a:ext cx="762000" cy="762000"/>
          </a:xfrm>
          <a:prstGeom prst="rect">
            <a:avLst/>
          </a:prstGeom>
        </p:spPr>
      </p:pic>
      <p:sp>
        <p:nvSpPr>
          <p:cNvPr id="6" name="TextBox 5">
            <a:extLst>
              <a:ext uri="{FF2B5EF4-FFF2-40B4-BE49-F238E27FC236}">
                <a16:creationId xmlns:a16="http://schemas.microsoft.com/office/drawing/2014/main" id="{BEA05270-9CF5-3F40-8C1F-3FEF3D34F6F6}"/>
              </a:ext>
            </a:extLst>
          </p:cNvPr>
          <p:cNvSpPr txBox="1"/>
          <p:nvPr/>
        </p:nvSpPr>
        <p:spPr>
          <a:xfrm>
            <a:off x="6468835" y="2286586"/>
            <a:ext cx="4755214" cy="2092881"/>
          </a:xfrm>
          <a:prstGeom prst="rect">
            <a:avLst/>
          </a:prstGeom>
          <a:noFill/>
        </p:spPr>
        <p:txBody>
          <a:bodyPr wrap="square" rtlCol="0">
            <a:spAutoFit/>
          </a:bodyPr>
          <a:lstStyle/>
          <a:p>
            <a:pPr>
              <a:defRPr/>
            </a:pPr>
            <a:r>
              <a:rPr lang="en-US" sz="2000" kern="0" dirty="0">
                <a:latin typeface="Arial" panose="020B0604020202020204" pitchFamily="34" charset="0"/>
                <a:cs typeface="Arial" panose="020B0604020202020204" pitchFamily="34" charset="0"/>
              </a:rPr>
              <a:t>Long-term care is a financial event that takes planning, just like any other event</a:t>
            </a:r>
          </a:p>
          <a:p>
            <a:pPr>
              <a:defRPr/>
            </a:pPr>
            <a:endParaRPr lang="en-US" sz="2000" kern="0" dirty="0">
              <a:latin typeface="Arial" panose="020B0604020202020204" pitchFamily="34" charset="0"/>
              <a:cs typeface="Arial" panose="020B0604020202020204" pitchFamily="34" charset="0"/>
            </a:endParaRPr>
          </a:p>
          <a:p>
            <a:pPr marL="573088" lvl="1" indent="-285750">
              <a:buFont typeface="Arial" panose="020B0604020202020204" pitchFamily="34" charset="0"/>
              <a:buChar char="•"/>
              <a:defRPr/>
            </a:pPr>
            <a:r>
              <a:rPr lang="en-US" sz="1600" kern="0" dirty="0">
                <a:latin typeface="Arial" panose="020B0604020202020204" pitchFamily="34" charset="0"/>
                <a:cs typeface="Arial" panose="020B0604020202020204" pitchFamily="34" charset="0"/>
              </a:rPr>
              <a:t>We plan financially for weddings and </a:t>
            </a:r>
            <a:br>
              <a:rPr lang="en-US" sz="1600" kern="0" dirty="0">
                <a:latin typeface="Arial" panose="020B0604020202020204" pitchFamily="34" charset="0"/>
                <a:cs typeface="Arial" panose="020B0604020202020204" pitchFamily="34" charset="0"/>
              </a:rPr>
            </a:br>
            <a:r>
              <a:rPr lang="en-US" sz="1600" kern="0" dirty="0">
                <a:latin typeface="Arial" panose="020B0604020202020204" pitchFamily="34" charset="0"/>
                <a:cs typeface="Arial" panose="020B0604020202020204" pitchFamily="34" charset="0"/>
              </a:rPr>
              <a:t>college educations</a:t>
            </a:r>
          </a:p>
          <a:p>
            <a:pPr marL="573088" lvl="1" indent="-285750">
              <a:buFont typeface="Arial" panose="020B0604020202020204" pitchFamily="34" charset="0"/>
              <a:buChar char="•"/>
              <a:defRPr/>
            </a:pPr>
            <a:endParaRPr lang="en-US" sz="1600" kern="0" dirty="0">
              <a:latin typeface="Arial" panose="020B0604020202020204" pitchFamily="34" charset="0"/>
              <a:cs typeface="Arial" panose="020B0604020202020204" pitchFamily="34" charset="0"/>
            </a:endParaRPr>
          </a:p>
          <a:p>
            <a:pPr marL="573088" lvl="1" indent="-285750">
              <a:buFont typeface="Arial" panose="020B0604020202020204" pitchFamily="34" charset="0"/>
              <a:buChar char="•"/>
              <a:defRPr/>
            </a:pPr>
            <a:r>
              <a:rPr lang="en-US" sz="1600" kern="0" dirty="0">
                <a:latin typeface="Arial" panose="020B0604020202020204" pitchFamily="34" charset="0"/>
                <a:cs typeface="Arial" panose="020B0604020202020204" pitchFamily="34" charset="0"/>
              </a:rPr>
              <a:t>We plan financially for retirement</a:t>
            </a:r>
          </a:p>
          <a:p>
            <a:pPr lvl="1">
              <a:defRPr/>
            </a:pPr>
            <a:endParaRPr lang="en-US" sz="600" b="1" kern="0" dirty="0">
              <a:solidFill>
                <a:schemeClr val="accent5">
                  <a:lumMod val="50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12FBAE1D-2C4B-4447-829D-5BBA91FF9A47}"/>
              </a:ext>
            </a:extLst>
          </p:cNvPr>
          <p:cNvSpPr txBox="1"/>
          <p:nvPr/>
        </p:nvSpPr>
        <p:spPr>
          <a:xfrm>
            <a:off x="735255" y="1419802"/>
            <a:ext cx="4663858" cy="523220"/>
          </a:xfrm>
          <a:prstGeom prst="rect">
            <a:avLst/>
          </a:prstGeom>
          <a:noFill/>
        </p:spPr>
        <p:txBody>
          <a:bodyPr wrap="square" rtlCol="0">
            <a:spAutoFit/>
          </a:bodyPr>
          <a:lstStyle/>
          <a:p>
            <a:r>
              <a:rPr lang="en-US" sz="2800" b="1" kern="0" dirty="0">
                <a:solidFill>
                  <a:srgbClr val="0047BB"/>
                </a:solidFill>
                <a:latin typeface="Arial" panose="020B0604020202020204" pitchFamily="34" charset="0"/>
                <a:cs typeface="Arial" panose="020B0604020202020204" pitchFamily="34" charset="0"/>
              </a:rPr>
              <a:t>Why LTC isn’t a place</a:t>
            </a:r>
            <a:endParaRPr lang="en-US" sz="2800" dirty="0"/>
          </a:p>
        </p:txBody>
      </p:sp>
      <p:sp>
        <p:nvSpPr>
          <p:cNvPr id="4" name="Rectangle 3">
            <a:extLst>
              <a:ext uri="{FF2B5EF4-FFF2-40B4-BE49-F238E27FC236}">
                <a16:creationId xmlns:a16="http://schemas.microsoft.com/office/drawing/2014/main" id="{F6A7CD83-36E1-7D4B-8355-5AB8B157E3CD}"/>
              </a:ext>
            </a:extLst>
          </p:cNvPr>
          <p:cNvSpPr/>
          <p:nvPr/>
        </p:nvSpPr>
        <p:spPr>
          <a:xfrm>
            <a:off x="1026092" y="5236214"/>
            <a:ext cx="10040833" cy="688598"/>
          </a:xfrm>
          <a:prstGeom prst="rect">
            <a:avLst/>
          </a:prstGeom>
          <a:solidFill>
            <a:srgbClr val="0047BB"/>
          </a:solidFill>
          <a:ln>
            <a:solidFill>
              <a:srgbClr val="0047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7381904-0F56-B142-AC71-25FA6E4AB324}"/>
              </a:ext>
            </a:extLst>
          </p:cNvPr>
          <p:cNvSpPr txBox="1"/>
          <p:nvPr/>
        </p:nvSpPr>
        <p:spPr>
          <a:xfrm>
            <a:off x="1026091" y="5332954"/>
            <a:ext cx="10040833" cy="738664"/>
          </a:xfrm>
          <a:prstGeom prst="rect">
            <a:avLst/>
          </a:prstGeom>
          <a:noFill/>
        </p:spPr>
        <p:txBody>
          <a:bodyPr wrap="square" rtlCol="0">
            <a:spAutoFit/>
          </a:bodyPr>
          <a:lstStyle/>
          <a:p>
            <a:pPr algn="ctr"/>
            <a:r>
              <a:rPr lang="en-US" sz="2400" b="1" kern="0" dirty="0">
                <a:solidFill>
                  <a:schemeClr val="bg1"/>
                </a:solidFill>
                <a:latin typeface="Arial" panose="020B0604020202020204" pitchFamily="34" charset="0"/>
                <a:cs typeface="Arial" panose="020B0604020202020204" pitchFamily="34" charset="0"/>
              </a:rPr>
              <a:t>LTC is the missing piece in the retirement planning puzzle</a:t>
            </a:r>
            <a:endParaRPr lang="en-US" sz="2400" kern="0" dirty="0">
              <a:solidFill>
                <a:schemeClr val="bg1"/>
              </a:solidFill>
              <a:latin typeface="Arial" panose="020B0604020202020204" pitchFamily="34" charset="0"/>
              <a:cs typeface="Arial" panose="020B0604020202020204" pitchFamily="34" charset="0"/>
            </a:endParaRPr>
          </a:p>
          <a:p>
            <a:endParaRPr lang="en-US" dirty="0">
              <a:solidFill>
                <a:schemeClr val="bg1"/>
              </a:solidFill>
            </a:endParaRPr>
          </a:p>
        </p:txBody>
      </p:sp>
    </p:spTree>
    <p:extLst>
      <p:ext uri="{BB962C8B-B14F-4D97-AF65-F5344CB8AC3E}">
        <p14:creationId xmlns:p14="http://schemas.microsoft.com/office/powerpoint/2010/main" val="4180229823"/>
      </p:ext>
    </p:extLst>
  </p:cSld>
  <p:clrMapOvr>
    <a:masterClrMapping/>
  </p:clrMapOvr>
  <mc:AlternateContent xmlns:mc="http://schemas.openxmlformats.org/markup-compatibility/2006" xmlns:p14="http://schemas.microsoft.com/office/powerpoint/2010/main">
    <mc:Choice Requires="p14">
      <p:transition spd="slow" p14:dur="2000" advTm="8701"/>
    </mc:Choice>
    <mc:Fallback xmlns="">
      <p:transition spd="slow" advTm="870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E125B4-1AAE-F64D-A2F1-3B8519F8CBA0}"/>
              </a:ext>
            </a:extLst>
          </p:cNvPr>
          <p:cNvSpPr/>
          <p:nvPr/>
        </p:nvSpPr>
        <p:spPr>
          <a:xfrm>
            <a:off x="0" y="6209286"/>
            <a:ext cx="10940350" cy="64008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766E577-AC94-494D-9E5C-B295AFE2A10F}"/>
              </a:ext>
            </a:extLst>
          </p:cNvPr>
          <p:cNvSpPr>
            <a:spLocks noGrp="1"/>
          </p:cNvSpPr>
          <p:nvPr>
            <p:ph idx="1"/>
          </p:nvPr>
        </p:nvSpPr>
        <p:spPr>
          <a:xfrm>
            <a:off x="872374" y="2210266"/>
            <a:ext cx="10194552" cy="3125856"/>
          </a:xfrm>
        </p:spPr>
        <p:txBody>
          <a:bodyPr wrap="square">
            <a:spAutoFit/>
          </a:bodyPr>
          <a:lstStyle/>
          <a:p>
            <a:pPr marL="0" indent="0">
              <a:lnSpc>
                <a:spcPct val="100000"/>
              </a:lnSpc>
              <a:buNone/>
            </a:pPr>
            <a:r>
              <a:rPr lang="en-US" sz="2000" dirty="0">
                <a:latin typeface="Arial" panose="020B0604020202020204" pitchFamily="34" charset="0"/>
                <a:cs typeface="Arial" panose="020B0604020202020204" pitchFamily="34" charset="0"/>
              </a:rPr>
              <a:t>A plan to cover long-term care costs can help:</a:t>
            </a:r>
          </a:p>
          <a:p>
            <a:pPr marL="594360" lvl="1" indent="0">
              <a:lnSpc>
                <a:spcPct val="150000"/>
              </a:lnSpc>
              <a:buNone/>
            </a:pPr>
            <a:r>
              <a:rPr lang="en-US" sz="2000" dirty="0">
                <a:latin typeface="Arial" panose="020B0604020202020204" pitchFamily="34" charset="0"/>
                <a:cs typeface="Arial" panose="020B0604020202020204" pitchFamily="34" charset="0"/>
              </a:rPr>
              <a:t>Provide funds to make home-based care more suitable</a:t>
            </a:r>
          </a:p>
          <a:p>
            <a:pPr marL="594360" lvl="1" indent="0">
              <a:lnSpc>
                <a:spcPct val="150000"/>
              </a:lnSpc>
              <a:buNone/>
            </a:pPr>
            <a:r>
              <a:rPr lang="en-US" sz="2000" dirty="0">
                <a:latin typeface="Arial" panose="020B0604020202020204" pitchFamily="34" charset="0"/>
                <a:cs typeface="Arial" panose="020B0604020202020204" pitchFamily="34" charset="0"/>
              </a:rPr>
              <a:t>Maintain the current lifestyle of the healthy spouse</a:t>
            </a:r>
          </a:p>
          <a:p>
            <a:pPr marL="594360" lvl="1" indent="0">
              <a:lnSpc>
                <a:spcPct val="100000"/>
              </a:lnSpc>
              <a:buNone/>
            </a:pPr>
            <a:r>
              <a:rPr lang="en-US" sz="2000" dirty="0">
                <a:latin typeface="Arial" panose="020B0604020202020204" pitchFamily="34" charset="0"/>
                <a:cs typeface="Arial" panose="020B0604020202020204" pitchFamily="34" charset="0"/>
              </a:rPr>
              <a:t>Pay for informal or professional caregivers, which can help alleviate stress on the spouse and family</a:t>
            </a:r>
          </a:p>
          <a:p>
            <a:pPr marL="594360" lvl="1" indent="0">
              <a:lnSpc>
                <a:spcPct val="150000"/>
              </a:lnSpc>
              <a:buNone/>
            </a:pPr>
            <a:r>
              <a:rPr lang="en-US" sz="2000" dirty="0">
                <a:latin typeface="Arial" panose="020B0604020202020204" pitchFamily="34" charset="0"/>
                <a:cs typeface="Arial" panose="020B0604020202020204" pitchFamily="34" charset="0"/>
              </a:rPr>
              <a:t>Preserve retirement income to make home-based care financially possible</a:t>
            </a:r>
          </a:p>
          <a:p>
            <a:pPr marL="594360" lvl="1" indent="0">
              <a:lnSpc>
                <a:spcPct val="150000"/>
              </a:lnSpc>
              <a:buNone/>
            </a:pPr>
            <a:r>
              <a:rPr lang="en-US" sz="2000" dirty="0">
                <a:latin typeface="Arial" panose="020B0604020202020204" pitchFamily="34" charset="0"/>
                <a:cs typeface="Arial" panose="020B0604020202020204" pitchFamily="34" charset="0"/>
              </a:rPr>
              <a:t>Preserve assets for a financial legacy for heirs or charity</a:t>
            </a:r>
          </a:p>
        </p:txBody>
      </p:sp>
      <p:sp>
        <p:nvSpPr>
          <p:cNvPr id="7" name="Slide Number Placeholder 6">
            <a:extLst>
              <a:ext uri="{FF2B5EF4-FFF2-40B4-BE49-F238E27FC236}">
                <a16:creationId xmlns:a16="http://schemas.microsoft.com/office/drawing/2014/main" id="{46E808A5-74D1-614D-9528-80A485DCCA52}"/>
              </a:ext>
            </a:extLst>
          </p:cNvPr>
          <p:cNvSpPr>
            <a:spLocks noGrp="1"/>
          </p:cNvSpPr>
          <p:nvPr>
            <p:ph type="sldNum" sz="quarter" idx="12"/>
          </p:nvPr>
        </p:nvSpPr>
        <p:spPr>
          <a:xfrm>
            <a:off x="11066926" y="6356350"/>
            <a:ext cx="824753" cy="261597"/>
          </a:xfrm>
        </p:spPr>
        <p:txBody>
          <a:bodyPr/>
          <a:lstStyle/>
          <a:p>
            <a:fld id="{DEC5A5B2-90EE-42EF-873A-CF5C259EFBCE}" type="slidenum">
              <a:rPr lang="en-US" smtClean="0">
                <a:solidFill>
                  <a:schemeClr val="tx1"/>
                </a:solidFill>
                <a:latin typeface="Arial" panose="020B0604020202020204" pitchFamily="34" charset="0"/>
                <a:cs typeface="Arial" panose="020B0604020202020204" pitchFamily="34" charset="0"/>
              </a:rPr>
              <a:t>6</a:t>
            </a:fld>
            <a:endParaRPr lang="en-US" dirty="0">
              <a:solidFill>
                <a:schemeClr val="tx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0DBDF2BD-3490-A541-9C4C-B54E25E21D97}"/>
              </a:ext>
            </a:extLst>
          </p:cNvPr>
          <p:cNvSpPr txBox="1">
            <a:spLocks/>
          </p:cNvSpPr>
          <p:nvPr/>
        </p:nvSpPr>
        <p:spPr>
          <a:xfrm>
            <a:off x="838199" y="674697"/>
            <a:ext cx="10723323" cy="6093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47BB"/>
                </a:solidFill>
                <a:latin typeface="Georgia" panose="02040502050405020303" pitchFamily="18" charset="0"/>
              </a:rPr>
              <a:t>Planning for long-term care </a:t>
            </a:r>
          </a:p>
        </p:txBody>
      </p:sp>
      <p:sp>
        <p:nvSpPr>
          <p:cNvPr id="9" name="Rectangle 8">
            <a:extLst>
              <a:ext uri="{FF2B5EF4-FFF2-40B4-BE49-F238E27FC236}">
                <a16:creationId xmlns:a16="http://schemas.microsoft.com/office/drawing/2014/main" id="{B45FBDA5-783B-5C45-93C1-7C4326E393A6}"/>
              </a:ext>
            </a:extLst>
          </p:cNvPr>
          <p:cNvSpPr/>
          <p:nvPr/>
        </p:nvSpPr>
        <p:spPr>
          <a:xfrm>
            <a:off x="838200" y="6450480"/>
            <a:ext cx="8691562" cy="169277"/>
          </a:xfrm>
          <a:prstGeom prst="rect">
            <a:avLst/>
          </a:prstGeom>
        </p:spPr>
        <p:txBody>
          <a:bodyPr wrap="square" lIns="0" tIns="0" rIns="0" bIns="0">
            <a:spAutoFit/>
          </a:bodyPr>
          <a:lstStyle/>
          <a:p>
            <a:r>
              <a:rPr lang="en-US" sz="1100" dirty="0">
                <a:solidFill>
                  <a:schemeClr val="bg1"/>
                </a:solidFill>
                <a:latin typeface="Arial" panose="020B0604020202020204" pitchFamily="34" charset="0"/>
                <a:cs typeface="Arial" panose="020B0604020202020204" pitchFamily="34" charset="0"/>
              </a:rPr>
              <a:t>FOR FINANCIAL PROFESSIONAL USE — NOT FOR DISTRIBUTION TO THE PUBLIC</a:t>
            </a:r>
          </a:p>
        </p:txBody>
      </p:sp>
      <p:sp>
        <p:nvSpPr>
          <p:cNvPr id="22" name="Right Triangle 21">
            <a:extLst>
              <a:ext uri="{FF2B5EF4-FFF2-40B4-BE49-F238E27FC236}">
                <a16:creationId xmlns:a16="http://schemas.microsoft.com/office/drawing/2014/main" id="{B4697C96-2CAE-7E41-9D7D-9233D3B24F36}"/>
              </a:ext>
              <a:ext uri="{C183D7F6-B498-43B3-948B-1728B52AA6E4}">
                <adec:decorative xmlns:adec="http://schemas.microsoft.com/office/drawing/2017/decorative" val="1"/>
              </a:ext>
            </a:extLst>
          </p:cNvPr>
          <p:cNvSpPr/>
          <p:nvPr/>
        </p:nvSpPr>
        <p:spPr>
          <a:xfrm>
            <a:off x="10940349" y="6209286"/>
            <a:ext cx="732218" cy="640080"/>
          </a:xfrm>
          <a:prstGeom prst="rtTriangle">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itle 1">
            <a:extLst>
              <a:ext uri="{FF2B5EF4-FFF2-40B4-BE49-F238E27FC236}">
                <a16:creationId xmlns:a16="http://schemas.microsoft.com/office/drawing/2014/main" id="{4B319F92-08FF-B94E-A6BB-407D9314A3A9}"/>
              </a:ext>
            </a:extLst>
          </p:cNvPr>
          <p:cNvSpPr txBox="1">
            <a:spLocks/>
          </p:cNvSpPr>
          <p:nvPr/>
        </p:nvSpPr>
        <p:spPr>
          <a:xfrm>
            <a:off x="838199" y="1473237"/>
            <a:ext cx="10723323" cy="3877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47BB"/>
                </a:solidFill>
                <a:latin typeface="Arial" panose="020B0604020202020204" pitchFamily="34" charset="0"/>
                <a:cs typeface="Arial" panose="020B0604020202020204" pitchFamily="34" charset="0"/>
              </a:rPr>
              <a:t>What LTC coverage can provide </a:t>
            </a:r>
          </a:p>
        </p:txBody>
      </p:sp>
      <p:pic>
        <p:nvPicPr>
          <p:cNvPr id="31" name="Graphic 30">
            <a:extLst>
              <a:ext uri="{FF2B5EF4-FFF2-40B4-BE49-F238E27FC236}">
                <a16:creationId xmlns:a16="http://schemas.microsoft.com/office/drawing/2014/main" id="{6B7B6687-589E-BB42-BB24-D120622EDE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5074" y="2752219"/>
            <a:ext cx="287386" cy="287386"/>
          </a:xfrm>
          <a:prstGeom prst="rect">
            <a:avLst/>
          </a:prstGeom>
        </p:spPr>
      </p:pic>
      <p:pic>
        <p:nvPicPr>
          <p:cNvPr id="34" name="Graphic 33">
            <a:extLst>
              <a:ext uri="{FF2B5EF4-FFF2-40B4-BE49-F238E27FC236}">
                <a16:creationId xmlns:a16="http://schemas.microsoft.com/office/drawing/2014/main" id="{0691A09E-760C-A843-8108-460C07B31DE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5074" y="3245143"/>
            <a:ext cx="287386" cy="287386"/>
          </a:xfrm>
          <a:prstGeom prst="rect">
            <a:avLst/>
          </a:prstGeom>
        </p:spPr>
      </p:pic>
      <p:pic>
        <p:nvPicPr>
          <p:cNvPr id="35" name="Graphic 34">
            <a:extLst>
              <a:ext uri="{FF2B5EF4-FFF2-40B4-BE49-F238E27FC236}">
                <a16:creationId xmlns:a16="http://schemas.microsoft.com/office/drawing/2014/main" id="{239332E9-E0AD-8E49-B34C-435DAB35961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25074" y="4941518"/>
            <a:ext cx="287386" cy="287386"/>
          </a:xfrm>
          <a:prstGeom prst="rect">
            <a:avLst/>
          </a:prstGeom>
        </p:spPr>
      </p:pic>
      <p:pic>
        <p:nvPicPr>
          <p:cNvPr id="36" name="Graphic 35">
            <a:extLst>
              <a:ext uri="{FF2B5EF4-FFF2-40B4-BE49-F238E27FC236}">
                <a16:creationId xmlns:a16="http://schemas.microsoft.com/office/drawing/2014/main" id="{60C98DFD-6B53-7749-8A2C-89E40453FF8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25074" y="4455903"/>
            <a:ext cx="287386" cy="287386"/>
          </a:xfrm>
          <a:prstGeom prst="rect">
            <a:avLst/>
          </a:prstGeom>
        </p:spPr>
      </p:pic>
      <p:pic>
        <p:nvPicPr>
          <p:cNvPr id="37" name="Graphic 36">
            <a:extLst>
              <a:ext uri="{FF2B5EF4-FFF2-40B4-BE49-F238E27FC236}">
                <a16:creationId xmlns:a16="http://schemas.microsoft.com/office/drawing/2014/main" id="{B871B252-FB1A-2A4F-8986-F7A186298E5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25074" y="3724894"/>
            <a:ext cx="287386" cy="287386"/>
          </a:xfrm>
          <a:prstGeom prst="rect">
            <a:avLst/>
          </a:prstGeom>
        </p:spPr>
      </p:pic>
    </p:spTree>
    <p:extLst>
      <p:ext uri="{BB962C8B-B14F-4D97-AF65-F5344CB8AC3E}">
        <p14:creationId xmlns:p14="http://schemas.microsoft.com/office/powerpoint/2010/main" val="3173894501"/>
      </p:ext>
    </p:extLst>
  </p:cSld>
  <p:clrMapOvr>
    <a:masterClrMapping/>
  </p:clrMapOvr>
  <mc:AlternateContent xmlns:mc="http://schemas.openxmlformats.org/markup-compatibility/2006" xmlns:p14="http://schemas.microsoft.com/office/powerpoint/2010/main">
    <mc:Choice Requires="p14">
      <p:transition spd="slow" p14:dur="2000" advTm="16268"/>
    </mc:Choice>
    <mc:Fallback xmlns="">
      <p:transition spd="slow" advTm="1626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2C7AE9C-5EC7-B444-B822-A1091DA0CB55}"/>
              </a:ext>
            </a:extLst>
          </p:cNvPr>
          <p:cNvSpPr/>
          <p:nvPr/>
        </p:nvSpPr>
        <p:spPr>
          <a:xfrm>
            <a:off x="7986384" y="2517731"/>
            <a:ext cx="3281820" cy="671885"/>
          </a:xfrm>
          <a:prstGeom prst="rect">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435E606-CD48-8A4B-B1FC-60CC810BED14}"/>
              </a:ext>
            </a:extLst>
          </p:cNvPr>
          <p:cNvSpPr/>
          <p:nvPr/>
        </p:nvSpPr>
        <p:spPr>
          <a:xfrm>
            <a:off x="4455090" y="2517730"/>
            <a:ext cx="3281820" cy="671885"/>
          </a:xfrm>
          <a:prstGeom prst="rect">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99648BF-3EA1-624F-9395-B7CDF677DEBE}"/>
              </a:ext>
            </a:extLst>
          </p:cNvPr>
          <p:cNvSpPr/>
          <p:nvPr/>
        </p:nvSpPr>
        <p:spPr>
          <a:xfrm>
            <a:off x="914400" y="2517731"/>
            <a:ext cx="3281820" cy="671885"/>
          </a:xfrm>
          <a:prstGeom prst="rect">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4ECB5A75-1765-3641-AF0F-CEA8D5C0AF9E}"/>
              </a:ext>
            </a:extLst>
          </p:cNvPr>
          <p:cNvSpPr>
            <a:spLocks noGrp="1"/>
          </p:cNvSpPr>
          <p:nvPr>
            <p:ph type="sldNum" sz="quarter" idx="12"/>
          </p:nvPr>
        </p:nvSpPr>
        <p:spPr/>
        <p:txBody>
          <a:bodyPr/>
          <a:lstStyle/>
          <a:p>
            <a:fld id="{DEC5A5B2-90EE-42EF-873A-CF5C259EFBCE}" type="slidenum">
              <a:rPr lang="en-US" smtClean="0"/>
              <a:t>7</a:t>
            </a:fld>
            <a:endParaRPr lang="en-US"/>
          </a:p>
        </p:txBody>
      </p:sp>
      <p:sp>
        <p:nvSpPr>
          <p:cNvPr id="7" name="Title 1">
            <a:extLst>
              <a:ext uri="{FF2B5EF4-FFF2-40B4-BE49-F238E27FC236}">
                <a16:creationId xmlns:a16="http://schemas.microsoft.com/office/drawing/2014/main" id="{1F081132-4268-364F-A54E-D61BB0C227D5}"/>
              </a:ext>
            </a:extLst>
          </p:cNvPr>
          <p:cNvSpPr txBox="1">
            <a:spLocks/>
          </p:cNvSpPr>
          <p:nvPr/>
        </p:nvSpPr>
        <p:spPr>
          <a:xfrm>
            <a:off x="838199" y="685278"/>
            <a:ext cx="9545877" cy="6093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47BB"/>
                </a:solidFill>
                <a:latin typeface="Georgia" panose="02040502050405020303" pitchFamily="18" charset="0"/>
              </a:rPr>
              <a:t>Planning for long-term care</a:t>
            </a:r>
          </a:p>
        </p:txBody>
      </p:sp>
      <p:sp>
        <p:nvSpPr>
          <p:cNvPr id="9" name="Rectangle 8">
            <a:extLst>
              <a:ext uri="{FF2B5EF4-FFF2-40B4-BE49-F238E27FC236}">
                <a16:creationId xmlns:a16="http://schemas.microsoft.com/office/drawing/2014/main" id="{3D3FE2DC-CD75-9243-B603-35B91860EF54}"/>
              </a:ext>
            </a:extLst>
          </p:cNvPr>
          <p:cNvSpPr/>
          <p:nvPr/>
        </p:nvSpPr>
        <p:spPr>
          <a:xfrm>
            <a:off x="0" y="6209286"/>
            <a:ext cx="10940350" cy="64008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6">
            <a:extLst>
              <a:ext uri="{FF2B5EF4-FFF2-40B4-BE49-F238E27FC236}">
                <a16:creationId xmlns:a16="http://schemas.microsoft.com/office/drawing/2014/main" id="{F001B5E4-E3D1-DC40-877C-5D8304D36E83}"/>
              </a:ext>
            </a:extLst>
          </p:cNvPr>
          <p:cNvSpPr txBox="1">
            <a:spLocks/>
          </p:cNvSpPr>
          <p:nvPr/>
        </p:nvSpPr>
        <p:spPr>
          <a:xfrm>
            <a:off x="11066926" y="6356350"/>
            <a:ext cx="824753" cy="26159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5A5B2-90EE-42EF-873A-CF5C259EFBCE}" type="slidenum">
              <a:rPr lang="en-US" smtClean="0">
                <a:solidFill>
                  <a:schemeClr val="tx1"/>
                </a:solidFill>
                <a:latin typeface="Arial" panose="020B0604020202020204" pitchFamily="34" charset="0"/>
                <a:cs typeface="Arial" panose="020B0604020202020204" pitchFamily="34" charset="0"/>
              </a:rPr>
              <a:pPr/>
              <a:t>7</a:t>
            </a:fld>
            <a:endParaRPr lang="en-US" dirty="0">
              <a:solidFill>
                <a:schemeClr val="tx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5B7646CA-BF1F-C747-8F7A-14EFE4A921A5}"/>
              </a:ext>
            </a:extLst>
          </p:cNvPr>
          <p:cNvSpPr/>
          <p:nvPr/>
        </p:nvSpPr>
        <p:spPr>
          <a:xfrm>
            <a:off x="838200" y="6454273"/>
            <a:ext cx="8691562" cy="169277"/>
          </a:xfrm>
          <a:prstGeom prst="rect">
            <a:avLst/>
          </a:prstGeom>
        </p:spPr>
        <p:txBody>
          <a:bodyPr wrap="square" lIns="0" tIns="0" rIns="0" bIns="0">
            <a:spAutoFit/>
          </a:bodyPr>
          <a:lstStyle/>
          <a:p>
            <a:r>
              <a:rPr lang="en-US" sz="1100" dirty="0">
                <a:solidFill>
                  <a:schemeClr val="bg1"/>
                </a:solidFill>
                <a:latin typeface="Arial" panose="020B0604020202020204" pitchFamily="34" charset="0"/>
                <a:cs typeface="Arial" panose="020B0604020202020204" pitchFamily="34" charset="0"/>
              </a:rPr>
              <a:t>FOR FINANCIAL PROFESSIONAL USE — NOT FOR DISTRIBUTION TO THE PUBLIC</a:t>
            </a:r>
          </a:p>
        </p:txBody>
      </p:sp>
      <p:sp>
        <p:nvSpPr>
          <p:cNvPr id="12" name="Right Triangle 11">
            <a:extLst>
              <a:ext uri="{FF2B5EF4-FFF2-40B4-BE49-F238E27FC236}">
                <a16:creationId xmlns:a16="http://schemas.microsoft.com/office/drawing/2014/main" id="{66EDEBC8-1FEC-2048-9C7E-25724E6719DD}"/>
              </a:ext>
              <a:ext uri="{C183D7F6-B498-43B3-948B-1728B52AA6E4}">
                <adec:decorative xmlns:adec="http://schemas.microsoft.com/office/drawing/2017/decorative" val="1"/>
              </a:ext>
            </a:extLst>
          </p:cNvPr>
          <p:cNvSpPr/>
          <p:nvPr/>
        </p:nvSpPr>
        <p:spPr>
          <a:xfrm>
            <a:off x="10940349" y="6209286"/>
            <a:ext cx="732218" cy="640080"/>
          </a:xfrm>
          <a:prstGeom prst="rtTriangle">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E4D8F44A-EC6B-0E45-AAEA-D4475F6B8A7B}"/>
              </a:ext>
            </a:extLst>
          </p:cNvPr>
          <p:cNvSpPr txBox="1"/>
          <p:nvPr/>
        </p:nvSpPr>
        <p:spPr>
          <a:xfrm>
            <a:off x="914400" y="2669822"/>
            <a:ext cx="3281819" cy="2246769"/>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Lifestyle</a:t>
            </a:r>
          </a:p>
          <a:p>
            <a:pPr algn="ctr"/>
            <a:endParaRPr lang="en-US" sz="2000" b="1"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Cost is the potential loss of health, </a:t>
            </a:r>
            <a:r>
              <a:rPr lang="en-US" sz="2000" dirty="0"/>
              <a:t>well-being </a:t>
            </a:r>
            <a:r>
              <a:rPr lang="en-US" sz="2000" dirty="0">
                <a:latin typeface="Arial" panose="020B0604020202020204" pitchFamily="34" charset="0"/>
                <a:cs typeface="Arial" panose="020B0604020202020204" pitchFamily="34" charset="0"/>
              </a:rPr>
              <a:t>or earning ability of a spouse or other loved one</a:t>
            </a:r>
          </a:p>
          <a:p>
            <a:pPr algn="ctr"/>
            <a:endParaRPr lang="en-US" sz="20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C0009D9F-F306-9740-922F-FEAF73478351}"/>
              </a:ext>
            </a:extLst>
          </p:cNvPr>
          <p:cNvSpPr txBox="1"/>
          <p:nvPr/>
        </p:nvSpPr>
        <p:spPr>
          <a:xfrm>
            <a:off x="4924816" y="2664448"/>
            <a:ext cx="2342367" cy="1938992"/>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Income</a:t>
            </a:r>
          </a:p>
          <a:p>
            <a:pPr algn="ctr"/>
            <a:endParaRPr lang="en-US" sz="2000" b="1"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Dollar-for-dollar expenditure of your clients' money</a:t>
            </a:r>
          </a:p>
        </p:txBody>
      </p:sp>
      <p:sp>
        <p:nvSpPr>
          <p:cNvPr id="17" name="TextBox 16">
            <a:extLst>
              <a:ext uri="{FF2B5EF4-FFF2-40B4-BE49-F238E27FC236}">
                <a16:creationId xmlns:a16="http://schemas.microsoft.com/office/drawing/2014/main" id="{9784CED4-EC0D-8949-BAD6-AE64BC26187F}"/>
              </a:ext>
            </a:extLst>
          </p:cNvPr>
          <p:cNvSpPr txBox="1"/>
          <p:nvPr/>
        </p:nvSpPr>
        <p:spPr>
          <a:xfrm>
            <a:off x="8366342" y="2662670"/>
            <a:ext cx="2593932" cy="1631216"/>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Insurance</a:t>
            </a:r>
          </a:p>
          <a:p>
            <a:pPr algn="ctr"/>
            <a:endParaRPr lang="en-US" sz="2000" b="1"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Cost-efficient leveraged benefit amount</a:t>
            </a:r>
          </a:p>
        </p:txBody>
      </p:sp>
      <p:sp>
        <p:nvSpPr>
          <p:cNvPr id="19" name="Title 1">
            <a:extLst>
              <a:ext uri="{FF2B5EF4-FFF2-40B4-BE49-F238E27FC236}">
                <a16:creationId xmlns:a16="http://schemas.microsoft.com/office/drawing/2014/main" id="{BDF06C12-B947-EB40-97E6-0F764E4348FC}"/>
              </a:ext>
            </a:extLst>
          </p:cNvPr>
          <p:cNvSpPr txBox="1">
            <a:spLocks/>
          </p:cNvSpPr>
          <p:nvPr/>
        </p:nvSpPr>
        <p:spPr>
          <a:xfrm>
            <a:off x="838198" y="1475383"/>
            <a:ext cx="9545877" cy="3877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47BB"/>
                </a:solidFill>
                <a:latin typeface="Arial" panose="020B0604020202020204" pitchFamily="34" charset="0"/>
                <a:cs typeface="Arial" panose="020B0604020202020204" pitchFamily="34" charset="0"/>
              </a:rPr>
              <a:t>Long-term care is generally paid for by:</a:t>
            </a:r>
          </a:p>
        </p:txBody>
      </p:sp>
    </p:spTree>
    <p:extLst>
      <p:ext uri="{BB962C8B-B14F-4D97-AF65-F5344CB8AC3E}">
        <p14:creationId xmlns:p14="http://schemas.microsoft.com/office/powerpoint/2010/main" val="3405415599"/>
      </p:ext>
    </p:extLst>
  </p:cSld>
  <p:clrMapOvr>
    <a:masterClrMapping/>
  </p:clrMapOvr>
  <mc:AlternateContent xmlns:mc="http://schemas.openxmlformats.org/markup-compatibility/2006" xmlns:p14="http://schemas.microsoft.com/office/powerpoint/2010/main">
    <mc:Choice Requires="p14">
      <p:transition spd="slow" p14:dur="2000" advTm="2505"/>
    </mc:Choice>
    <mc:Fallback xmlns="">
      <p:transition spd="slow" advTm="250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6A6E13-2FD4-48F2-9ABF-F0BB233ADCDD}"/>
              </a:ext>
            </a:extLst>
          </p:cNvPr>
          <p:cNvSpPr>
            <a:spLocks noGrp="1"/>
          </p:cNvSpPr>
          <p:nvPr>
            <p:ph idx="1"/>
          </p:nvPr>
        </p:nvSpPr>
        <p:spPr>
          <a:xfrm>
            <a:off x="1170700" y="3664612"/>
            <a:ext cx="2713539" cy="923330"/>
          </a:xfrm>
        </p:spPr>
        <p:txBody>
          <a:bodyPr wrap="square" lIns="0" tIns="0" rIns="0" bIns="0">
            <a:spAutoFit/>
          </a:bodyPr>
          <a:lstStyle/>
          <a:p>
            <a:pPr marL="0" indent="0" algn="ctr">
              <a:lnSpc>
                <a:spcPct val="100000"/>
              </a:lnSpc>
              <a:buNone/>
            </a:pPr>
            <a:r>
              <a:rPr lang="en-US" sz="2000" dirty="0">
                <a:latin typeface="Arial" panose="020B0604020202020204" pitchFamily="34" charset="0"/>
                <a:cs typeface="Arial" panose="020B0604020202020204" pitchFamily="34" charset="0"/>
              </a:rPr>
              <a:t>Offers a guaranteed premium, LTC benefits and death benefit</a:t>
            </a:r>
            <a:r>
              <a:rPr lang="en-US" sz="2000" baseline="30000" dirty="0">
                <a:latin typeface="Arial" panose="020B0604020202020204" pitchFamily="34" charset="0"/>
                <a:cs typeface="Arial" panose="020B0604020202020204" pitchFamily="34" charset="0"/>
              </a:rPr>
              <a:t>1</a:t>
            </a:r>
            <a:endParaRPr lang="en-US"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E557ECC-18DE-0D48-9663-64DB49083C3B}"/>
              </a:ext>
            </a:extLst>
          </p:cNvPr>
          <p:cNvSpPr txBox="1"/>
          <p:nvPr/>
        </p:nvSpPr>
        <p:spPr>
          <a:xfrm>
            <a:off x="838200" y="5880941"/>
            <a:ext cx="10515600" cy="138499"/>
          </a:xfrm>
          <a:prstGeom prst="rect">
            <a:avLst/>
          </a:prstGeom>
          <a:noFill/>
        </p:spPr>
        <p:txBody>
          <a:bodyPr wrap="square" lIns="0" tIns="0" bIns="0" rtlCol="0">
            <a:spAutoFit/>
          </a:bodyPr>
          <a:lstStyle/>
          <a:p>
            <a:r>
              <a:rPr lang="en-US" sz="900" baseline="30000" dirty="0">
                <a:latin typeface="Arial" panose="020B0604020202020204" pitchFamily="34" charset="0"/>
                <a:cs typeface="Arial" panose="020B0604020202020204" pitchFamily="34" charset="0"/>
              </a:rPr>
              <a:t>1</a:t>
            </a:r>
            <a:r>
              <a:rPr lang="en-US" sz="900" dirty="0">
                <a:latin typeface="Arial" panose="020B0604020202020204" pitchFamily="34" charset="0"/>
                <a:cs typeface="Arial" panose="020B0604020202020204" pitchFamily="34" charset="0"/>
              </a:rPr>
              <a:t> The insured must meet the LTC claims requirements. Benefits may be taxable under certain circumstances. Clients should consult their tax adviser.</a:t>
            </a:r>
          </a:p>
        </p:txBody>
      </p:sp>
      <p:sp>
        <p:nvSpPr>
          <p:cNvPr id="8" name="Title 1">
            <a:extLst>
              <a:ext uri="{FF2B5EF4-FFF2-40B4-BE49-F238E27FC236}">
                <a16:creationId xmlns:a16="http://schemas.microsoft.com/office/drawing/2014/main" id="{1AC68F01-3A97-6040-98F8-59BB5CC6C144}"/>
              </a:ext>
            </a:extLst>
          </p:cNvPr>
          <p:cNvSpPr txBox="1">
            <a:spLocks/>
          </p:cNvSpPr>
          <p:nvPr/>
        </p:nvSpPr>
        <p:spPr>
          <a:xfrm>
            <a:off x="838200" y="664185"/>
            <a:ext cx="10951464" cy="6093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47BB"/>
                </a:solidFill>
                <a:latin typeface="Georgia" panose="02040502050405020303" pitchFamily="18" charset="0"/>
              </a:rPr>
              <a:t>Advantages of a linked-beneﬁt policy </a:t>
            </a:r>
          </a:p>
        </p:txBody>
      </p:sp>
      <p:sp>
        <p:nvSpPr>
          <p:cNvPr id="10" name="Rectangle 9">
            <a:extLst>
              <a:ext uri="{FF2B5EF4-FFF2-40B4-BE49-F238E27FC236}">
                <a16:creationId xmlns:a16="http://schemas.microsoft.com/office/drawing/2014/main" id="{08BBBCAD-7F56-DB45-93F3-CD80CC68F4FE}"/>
              </a:ext>
            </a:extLst>
          </p:cNvPr>
          <p:cNvSpPr/>
          <p:nvPr/>
        </p:nvSpPr>
        <p:spPr>
          <a:xfrm>
            <a:off x="0" y="6209286"/>
            <a:ext cx="10940350" cy="64008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6">
            <a:extLst>
              <a:ext uri="{FF2B5EF4-FFF2-40B4-BE49-F238E27FC236}">
                <a16:creationId xmlns:a16="http://schemas.microsoft.com/office/drawing/2014/main" id="{613B082F-F2E6-764E-9576-5E3CDE4106A6}"/>
              </a:ext>
            </a:extLst>
          </p:cNvPr>
          <p:cNvSpPr txBox="1">
            <a:spLocks/>
          </p:cNvSpPr>
          <p:nvPr/>
        </p:nvSpPr>
        <p:spPr>
          <a:xfrm>
            <a:off x="11066926" y="6356350"/>
            <a:ext cx="824753" cy="26159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5A5B2-90EE-42EF-873A-CF5C259EFBCE}" type="slidenum">
              <a:rPr lang="en-US" smtClean="0">
                <a:solidFill>
                  <a:schemeClr val="tx1"/>
                </a:solidFill>
                <a:latin typeface="Arial" panose="020B0604020202020204" pitchFamily="34" charset="0"/>
                <a:cs typeface="Arial" panose="020B0604020202020204" pitchFamily="34" charset="0"/>
              </a:rPr>
              <a:pPr/>
              <a:t>8</a:t>
            </a:fld>
            <a:endParaRPr lang="en-US" dirty="0">
              <a:solidFill>
                <a:schemeClr val="tx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94734710-9452-D341-B091-ECB9F9EB742B}"/>
              </a:ext>
            </a:extLst>
          </p:cNvPr>
          <p:cNvSpPr/>
          <p:nvPr/>
        </p:nvSpPr>
        <p:spPr>
          <a:xfrm>
            <a:off x="838200" y="6448670"/>
            <a:ext cx="8691562" cy="169277"/>
          </a:xfrm>
          <a:prstGeom prst="rect">
            <a:avLst/>
          </a:prstGeom>
        </p:spPr>
        <p:txBody>
          <a:bodyPr wrap="square" lIns="0" tIns="0" rIns="0" bIns="0">
            <a:spAutoFit/>
          </a:bodyPr>
          <a:lstStyle/>
          <a:p>
            <a:r>
              <a:rPr lang="en-US" sz="1100" dirty="0">
                <a:solidFill>
                  <a:schemeClr val="bg1"/>
                </a:solidFill>
                <a:latin typeface="Arial" panose="020B0604020202020204" pitchFamily="34" charset="0"/>
                <a:cs typeface="Arial" panose="020B0604020202020204" pitchFamily="34" charset="0"/>
              </a:rPr>
              <a:t>FOR FINANCIAL PROFESSIONAL USE — NOT FOR DISTRIBUTION TO THE PUBLIC</a:t>
            </a:r>
          </a:p>
        </p:txBody>
      </p:sp>
      <p:sp>
        <p:nvSpPr>
          <p:cNvPr id="13" name="Right Triangle 12">
            <a:extLst>
              <a:ext uri="{FF2B5EF4-FFF2-40B4-BE49-F238E27FC236}">
                <a16:creationId xmlns:a16="http://schemas.microsoft.com/office/drawing/2014/main" id="{DF767F5E-1872-D649-9ABD-86433F03C3B3}"/>
              </a:ext>
              <a:ext uri="{C183D7F6-B498-43B3-948B-1728B52AA6E4}">
                <adec:decorative xmlns:adec="http://schemas.microsoft.com/office/drawing/2017/decorative" val="1"/>
              </a:ext>
            </a:extLst>
          </p:cNvPr>
          <p:cNvSpPr/>
          <p:nvPr/>
        </p:nvSpPr>
        <p:spPr>
          <a:xfrm>
            <a:off x="10940349" y="6209286"/>
            <a:ext cx="732218" cy="640080"/>
          </a:xfrm>
          <a:prstGeom prst="rtTriangle">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835E4A40-0E30-E84E-97C3-4FCB59525F0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699798" y="2327050"/>
            <a:ext cx="1153464" cy="1153464"/>
          </a:xfrm>
          <a:prstGeom prst="rect">
            <a:avLst/>
          </a:prstGeom>
        </p:spPr>
      </p:pic>
      <p:pic>
        <p:nvPicPr>
          <p:cNvPr id="17" name="Picture 16">
            <a:extLst>
              <a:ext uri="{FF2B5EF4-FFF2-40B4-BE49-F238E27FC236}">
                <a16:creationId xmlns:a16="http://schemas.microsoft.com/office/drawing/2014/main" id="{C93F2881-23F3-2847-9ADD-287850BC96B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027676" y="2034715"/>
            <a:ext cx="1427357" cy="1427357"/>
          </a:xfrm>
          <a:prstGeom prst="rect">
            <a:avLst/>
          </a:prstGeom>
        </p:spPr>
      </p:pic>
      <p:sp>
        <p:nvSpPr>
          <p:cNvPr id="19" name="Rectangle 18">
            <a:extLst>
              <a:ext uri="{FF2B5EF4-FFF2-40B4-BE49-F238E27FC236}">
                <a16:creationId xmlns:a16="http://schemas.microsoft.com/office/drawing/2014/main" id="{1A42C7E9-8D03-F64A-9553-36F10CBCDB2C}"/>
              </a:ext>
            </a:extLst>
          </p:cNvPr>
          <p:cNvSpPr/>
          <p:nvPr/>
        </p:nvSpPr>
        <p:spPr>
          <a:xfrm>
            <a:off x="4809996" y="3651918"/>
            <a:ext cx="2021106" cy="1538883"/>
          </a:xfrm>
          <a:prstGeom prst="rect">
            <a:avLst/>
          </a:prstGeom>
        </p:spPr>
        <p:txBody>
          <a:bodyPr wrap="square" lIns="0" tIns="0" rIns="0" bIns="0">
            <a:spAutoFit/>
          </a:bodyPr>
          <a:lstStyle/>
          <a:p>
            <a:pPr indent="0" algn="ctr">
              <a:buNone/>
            </a:pPr>
            <a:r>
              <a:rPr lang="en-US" sz="2000" dirty="0">
                <a:latin typeface="Arial" panose="020B0604020202020204" pitchFamily="34" charset="0"/>
                <a:cs typeface="Arial" panose="020B0604020202020204" pitchFamily="34" charset="0"/>
              </a:rPr>
              <a:t>Pays a death beneﬁt if the insureds do not use their LTC benefit</a:t>
            </a:r>
            <a:endParaRPr lang="en-US" sz="2000" baseline="30000" dirty="0">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E5693287-536D-FD47-8DE0-4247394885E1}"/>
              </a:ext>
            </a:extLst>
          </p:cNvPr>
          <p:cNvSpPr/>
          <p:nvPr/>
        </p:nvSpPr>
        <p:spPr>
          <a:xfrm>
            <a:off x="8019474" y="3670360"/>
            <a:ext cx="2514113" cy="1538883"/>
          </a:xfrm>
          <a:prstGeom prst="rect">
            <a:avLst/>
          </a:prstGeom>
        </p:spPr>
        <p:txBody>
          <a:bodyPr wrap="square" lIns="0" tIns="0" rIns="0" bIns="0">
            <a:spAutoFit/>
          </a:bodyPr>
          <a:lstStyle/>
          <a:p>
            <a:pPr indent="0" algn="ctr">
              <a:buNone/>
            </a:pPr>
            <a:r>
              <a:rPr lang="en-US" sz="2000" dirty="0">
                <a:latin typeface="Arial" panose="020B0604020202020204" pitchFamily="34" charset="0"/>
                <a:cs typeface="Arial" panose="020B0604020202020204" pitchFamily="34" charset="0"/>
              </a:rPr>
              <a:t>Provides immediate leverage resulting in a guaranteed pool of long-term care benefits</a:t>
            </a:r>
          </a:p>
        </p:txBody>
      </p:sp>
      <p:pic>
        <p:nvPicPr>
          <p:cNvPr id="21" name="Graphic 20">
            <a:extLst>
              <a:ext uri="{FF2B5EF4-FFF2-40B4-BE49-F238E27FC236}">
                <a16:creationId xmlns:a16="http://schemas.microsoft.com/office/drawing/2014/main" id="{DE605775-27FB-E947-A1FF-C1E7746D52F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50737" y="2311590"/>
            <a:ext cx="1153464" cy="1153464"/>
          </a:xfrm>
          <a:prstGeom prst="rect">
            <a:avLst/>
          </a:prstGeom>
        </p:spPr>
      </p:pic>
    </p:spTree>
    <p:extLst>
      <p:ext uri="{BB962C8B-B14F-4D97-AF65-F5344CB8AC3E}">
        <p14:creationId xmlns:p14="http://schemas.microsoft.com/office/powerpoint/2010/main" val="1897585098"/>
      </p:ext>
    </p:extLst>
  </p:cSld>
  <p:clrMapOvr>
    <a:masterClrMapping/>
  </p:clrMapOvr>
  <mc:AlternateContent xmlns:mc="http://schemas.openxmlformats.org/markup-compatibility/2006" xmlns:p14="http://schemas.microsoft.com/office/powerpoint/2010/main">
    <mc:Choice Requires="p14">
      <p:transition spd="slow" p14:dur="2000" advTm="3306"/>
    </mc:Choice>
    <mc:Fallback xmlns="">
      <p:transition spd="slow" advTm="3306"/>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46B2B9F-F876-AD41-82B0-0F55E7E0AC80}"/>
              </a:ext>
            </a:extLst>
          </p:cNvPr>
          <p:cNvPicPr>
            <a:picLocks noChangeAspect="1"/>
          </p:cNvPicPr>
          <p:nvPr/>
        </p:nvPicPr>
        <p:blipFill>
          <a:blip r:embed="rId3">
            <a:extLst>
              <a:ext uri="{28A0092B-C50C-407E-A947-70E740481C1C}">
                <a14:useLocalDpi xmlns:a14="http://schemas.microsoft.com/office/drawing/2010/main" val="0"/>
              </a:ext>
            </a:extLst>
          </a:blip>
          <a:srcRect t="24442" b="24442"/>
          <a:stretch/>
        </p:blipFill>
        <p:spPr>
          <a:xfrm>
            <a:off x="3247644" y="0"/>
            <a:ext cx="8944355" cy="6858000"/>
          </a:xfrm>
          <a:prstGeom prst="rect">
            <a:avLst/>
          </a:prstGeom>
        </p:spPr>
      </p:pic>
      <p:sp>
        <p:nvSpPr>
          <p:cNvPr id="10" name="Right Triangle 9">
            <a:extLst>
              <a:ext uri="{FF2B5EF4-FFF2-40B4-BE49-F238E27FC236}">
                <a16:creationId xmlns:a16="http://schemas.microsoft.com/office/drawing/2014/main" id="{41196596-E9D1-D743-A300-9B979A216C96}"/>
              </a:ext>
              <a:ext uri="{C183D7F6-B498-43B3-948B-1728B52AA6E4}">
                <adec:decorative xmlns:adec="http://schemas.microsoft.com/office/drawing/2017/decorative" val="1"/>
              </a:ext>
            </a:extLst>
          </p:cNvPr>
          <p:cNvSpPr/>
          <p:nvPr/>
        </p:nvSpPr>
        <p:spPr>
          <a:xfrm>
            <a:off x="3247644" y="-9494"/>
            <a:ext cx="6675663" cy="6867493"/>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23CCD446-664E-DC4F-9127-731FEF989F0E}"/>
              </a:ext>
            </a:extLst>
          </p:cNvPr>
          <p:cNvSpPr/>
          <p:nvPr/>
        </p:nvSpPr>
        <p:spPr>
          <a:xfrm>
            <a:off x="0" y="0"/>
            <a:ext cx="3247644" cy="6858000"/>
          </a:xfrm>
          <a:prstGeom prst="rect">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C224BC2-4896-4594-B82D-895A812523F7}"/>
              </a:ext>
            </a:extLst>
          </p:cNvPr>
          <p:cNvSpPr>
            <a:spLocks noGrp="1"/>
          </p:cNvSpPr>
          <p:nvPr>
            <p:ph idx="1"/>
          </p:nvPr>
        </p:nvSpPr>
        <p:spPr>
          <a:xfrm>
            <a:off x="838199" y="4253742"/>
            <a:ext cx="5562601" cy="959237"/>
          </a:xfrm>
        </p:spPr>
        <p:txBody>
          <a:bodyPr wrap="square" lIns="0" tIns="0" rIns="0" bIns="0">
            <a:spAutoFit/>
          </a:bodyPr>
          <a:lstStyle/>
          <a:p>
            <a:pPr marL="320040" indent="-182880"/>
            <a:r>
              <a:rPr lang="en-US" sz="2000" dirty="0">
                <a:solidFill>
                  <a:schemeClr val="bg1"/>
                </a:solidFill>
                <a:latin typeface="Arial" panose="020B0604020202020204" pitchFamily="34" charset="0"/>
                <a:cs typeface="Arial" panose="020B0604020202020204" pitchFamily="34" charset="0"/>
              </a:rPr>
              <a:t>It’s the first cash indemnity, joint life </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linked-benefit LTC solution</a:t>
            </a:r>
          </a:p>
          <a:p>
            <a:pPr marL="320040" indent="-182880"/>
            <a:r>
              <a:rPr lang="en-US" sz="2000" dirty="0">
                <a:solidFill>
                  <a:schemeClr val="bg1"/>
                </a:solidFill>
                <a:latin typeface="Arial" panose="020B0604020202020204" pitchFamily="34" charset="0"/>
                <a:cs typeface="Arial" panose="020B0604020202020204" pitchFamily="34" charset="0"/>
              </a:rPr>
              <a:t>It’s a cost-effective solution for two lives</a:t>
            </a:r>
          </a:p>
        </p:txBody>
      </p:sp>
      <p:sp>
        <p:nvSpPr>
          <p:cNvPr id="7" name="Slide Number Placeholder 6">
            <a:extLst>
              <a:ext uri="{FF2B5EF4-FFF2-40B4-BE49-F238E27FC236}">
                <a16:creationId xmlns:a16="http://schemas.microsoft.com/office/drawing/2014/main" id="{9B84E597-4B89-F44A-9EA9-BC58EDC9D2D8}"/>
              </a:ext>
            </a:extLst>
          </p:cNvPr>
          <p:cNvSpPr txBox="1">
            <a:spLocks/>
          </p:cNvSpPr>
          <p:nvPr/>
        </p:nvSpPr>
        <p:spPr>
          <a:xfrm>
            <a:off x="11066926" y="6356350"/>
            <a:ext cx="824753" cy="26159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5A5B2-90EE-42EF-873A-CF5C259EFBCE}" type="slidenum">
              <a:rPr lang="en-US" smtClean="0">
                <a:solidFill>
                  <a:schemeClr val="bg1"/>
                </a:solidFill>
                <a:latin typeface="Arial" panose="020B0604020202020204" pitchFamily="34" charset="0"/>
                <a:cs typeface="Arial" panose="020B0604020202020204" pitchFamily="34" charset="0"/>
              </a:rPr>
              <a:pPr/>
              <a:t>9</a:t>
            </a:fld>
            <a:endParaRPr lang="en-US" dirty="0">
              <a:solidFill>
                <a:schemeClr val="bg1"/>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89473B4E-7038-8240-B606-68E1D675843E}"/>
              </a:ext>
            </a:extLst>
          </p:cNvPr>
          <p:cNvSpPr txBox="1">
            <a:spLocks/>
          </p:cNvSpPr>
          <p:nvPr/>
        </p:nvSpPr>
        <p:spPr>
          <a:xfrm>
            <a:off x="838200" y="918408"/>
            <a:ext cx="5001768" cy="2708434"/>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b="1" dirty="0">
                <a:solidFill>
                  <a:schemeClr val="bg1"/>
                </a:solidFill>
                <a:latin typeface="Georgia" panose="02040502050405020303" pitchFamily="18" charset="0"/>
              </a:rPr>
              <a:t>How </a:t>
            </a:r>
            <a:r>
              <a:rPr lang="en-US" b="1" dirty="0">
                <a:solidFill>
                  <a:srgbClr val="6ECEB2"/>
                </a:solidFill>
                <a:latin typeface="Georgia" panose="02040502050405020303" pitchFamily="18" charset="0"/>
              </a:rPr>
              <a:t>CareMatters Together </a:t>
            </a:r>
            <a:br>
              <a:rPr lang="en-US" b="1" dirty="0">
                <a:solidFill>
                  <a:srgbClr val="6ECEB2"/>
                </a:solidFill>
                <a:latin typeface="Georgia" panose="02040502050405020303" pitchFamily="18" charset="0"/>
              </a:rPr>
            </a:br>
            <a:r>
              <a:rPr lang="en-US" b="1" dirty="0">
                <a:solidFill>
                  <a:schemeClr val="bg1"/>
                </a:solidFill>
                <a:latin typeface="Georgia" panose="02040502050405020303" pitchFamily="18" charset="0"/>
              </a:rPr>
              <a:t>is diﬀerent</a:t>
            </a:r>
          </a:p>
        </p:txBody>
      </p:sp>
      <p:sp>
        <p:nvSpPr>
          <p:cNvPr id="11" name="Rectangle 10">
            <a:extLst>
              <a:ext uri="{FF2B5EF4-FFF2-40B4-BE49-F238E27FC236}">
                <a16:creationId xmlns:a16="http://schemas.microsoft.com/office/drawing/2014/main" id="{58E891AE-02DB-774B-821A-770B00D227EE}"/>
              </a:ext>
            </a:extLst>
          </p:cNvPr>
          <p:cNvSpPr/>
          <p:nvPr/>
        </p:nvSpPr>
        <p:spPr>
          <a:xfrm>
            <a:off x="838200" y="6402509"/>
            <a:ext cx="8691562" cy="169277"/>
          </a:xfrm>
          <a:prstGeom prst="rect">
            <a:avLst/>
          </a:prstGeom>
        </p:spPr>
        <p:txBody>
          <a:bodyPr wrap="square" lIns="0" tIns="0" rIns="0" bIns="0">
            <a:spAutoFit/>
          </a:bodyPr>
          <a:lstStyle/>
          <a:p>
            <a:r>
              <a:rPr lang="en-US" sz="1100" dirty="0">
                <a:solidFill>
                  <a:schemeClr val="bg1"/>
                </a:solidFill>
                <a:latin typeface="Arial" panose="020B0604020202020204" pitchFamily="34" charset="0"/>
                <a:cs typeface="Arial" panose="020B0604020202020204" pitchFamily="34" charset="0"/>
              </a:rPr>
              <a:t>FOR FINANCIAL PROFESSIONAL USE — NOT FOR DISTRIBUTION TO THE PUBLIC</a:t>
            </a:r>
          </a:p>
        </p:txBody>
      </p:sp>
      <p:cxnSp>
        <p:nvCxnSpPr>
          <p:cNvPr id="15" name="Straight Connector 14">
            <a:extLst>
              <a:ext uri="{FF2B5EF4-FFF2-40B4-BE49-F238E27FC236}">
                <a16:creationId xmlns:a16="http://schemas.microsoft.com/office/drawing/2014/main" id="{A21E8E07-2E8E-DE4C-B720-552C9789693D}"/>
              </a:ext>
            </a:extLst>
          </p:cNvPr>
          <p:cNvCxnSpPr>
            <a:cxnSpLocks/>
          </p:cNvCxnSpPr>
          <p:nvPr/>
        </p:nvCxnSpPr>
        <p:spPr>
          <a:xfrm>
            <a:off x="811306" y="3900826"/>
            <a:ext cx="400274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96830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Nationwide">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665be39-ed89-4a1b-98c0-49546c3d7ff8">
      <Terms xmlns="http://schemas.microsoft.com/office/infopath/2007/PartnerControls"/>
    </lcf76f155ced4ddcb4097134ff3c332f>
    <TaxCatchAll xmlns="fb74049f-9168-4eae-adf1-5c8b2378e38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C37ED2F24E30F40BFA7CD39208D7F58" ma:contentTypeVersion="15" ma:contentTypeDescription="Create a new document." ma:contentTypeScope="" ma:versionID="458307205d1f4e3e4eba8eb8b0214161">
  <xsd:schema xmlns:xsd="http://www.w3.org/2001/XMLSchema" xmlns:xs="http://www.w3.org/2001/XMLSchema" xmlns:p="http://schemas.microsoft.com/office/2006/metadata/properties" xmlns:ns2="5665be39-ed89-4a1b-98c0-49546c3d7ff8" xmlns:ns3="fb74049f-9168-4eae-adf1-5c8b2378e38f" targetNamespace="http://schemas.microsoft.com/office/2006/metadata/properties" ma:root="true" ma:fieldsID="15f24e7248c7cc68f4a1f3cd6bc1d1fb" ns2:_="" ns3:_="">
    <xsd:import namespace="5665be39-ed89-4a1b-98c0-49546c3d7ff8"/>
    <xsd:import namespace="fb74049f-9168-4eae-adf1-5c8b2378e38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65be39-ed89-4a1b-98c0-49546c3d7f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6db0a7d3-0568-4cb5-b861-555e3d31153d"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dexed="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b74049f-9168-4eae-adf1-5c8b2378e38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f941841a-3dde-4f54-829a-9cf4cc6109dc}" ma:internalName="TaxCatchAll" ma:showField="CatchAllData" ma:web="fb74049f-9168-4eae-adf1-5c8b2378e38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A0DD3B-7BA2-4991-B25B-65914D1E945A}">
  <ds:schemaRefs>
    <ds:schemaRef ds:uri="http://schemas.microsoft.com/office/2006/metadata/properties"/>
    <ds:schemaRef ds:uri="http://schemas.microsoft.com/office/infopath/2007/PartnerControls"/>
    <ds:schemaRef ds:uri="5665be39-ed89-4a1b-98c0-49546c3d7ff8"/>
    <ds:schemaRef ds:uri="fb74049f-9168-4eae-adf1-5c8b2378e38f"/>
  </ds:schemaRefs>
</ds:datastoreItem>
</file>

<file path=customXml/itemProps2.xml><?xml version="1.0" encoding="utf-8"?>
<ds:datastoreItem xmlns:ds="http://schemas.openxmlformats.org/officeDocument/2006/customXml" ds:itemID="{7D961F28-DE71-431D-B01E-44C9BAE5BE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65be39-ed89-4a1b-98c0-49546c3d7ff8"/>
    <ds:schemaRef ds:uri="fb74049f-9168-4eae-adf1-5c8b2378e3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D8A3268-B8C3-4475-AEB6-158B3A49A4D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10664</TotalTime>
  <Words>5580</Words>
  <Application>Microsoft Office PowerPoint</Application>
  <PresentationFormat>Widescreen</PresentationFormat>
  <Paragraphs>581</Paragraphs>
  <Slides>32</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ArialMT</vt:lpstr>
      <vt:lpstr>Calibri</vt:lpstr>
      <vt:lpstr>Calibri Light</vt:lpstr>
      <vt:lpstr>Georgia</vt:lpstr>
      <vt:lpstr>System Font Regular</vt:lpstr>
      <vt:lpstr>Office Theme</vt:lpstr>
      <vt:lpstr>PowerPoint Presentation</vt:lpstr>
      <vt:lpstr>PowerPoint Presentation</vt:lpstr>
      <vt:lpstr>PowerPoint Presentation</vt:lpstr>
      <vt:lpstr>What  we’ll  discuss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Nationwide CareMatters TogetherSM</dc:title>
  <dc:creator>Wallace, Heather</dc:creator>
  <cp:lastModifiedBy>Michael Rowe</cp:lastModifiedBy>
  <cp:revision>251</cp:revision>
  <cp:lastPrinted>2022-02-07T20:20:32Z</cp:lastPrinted>
  <dcterms:created xsi:type="dcterms:W3CDTF">2021-09-24T21:02:12Z</dcterms:created>
  <dcterms:modified xsi:type="dcterms:W3CDTF">2023-07-25T18:14:23Z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0x0101004C37ED2F24E30F40BFA7CD39208D7F58</vt:lpwstr>
  </property>
  <property fmtid="{D5CDD505-2E9C-101B-9397-08002B2CF9AE}" pid="3" name="MediaServiceImageTags">
    <vt:lpwstr/>
  </property>
  <property fmtid="{D5CDD505-2E9C-101B-9397-08002B2CF9AE}" pid="4" name="MSIP_Label_da128442-0c2e-4a21-8764-34be31c32392_Enabled">
    <vt:lpwstr>true</vt:lpwstr>
  </property>
  <property fmtid="{D5CDD505-2E9C-101B-9397-08002B2CF9AE}" pid="5" name="MSIP_Label_da128442-0c2e-4a21-8764-34be31c32392_SetDate">
    <vt:lpwstr>2022-12-08T17:01:51Z</vt:lpwstr>
  </property>
  <property fmtid="{D5CDD505-2E9C-101B-9397-08002B2CF9AE}" pid="6" name="MSIP_Label_da128442-0c2e-4a21-8764-34be31c32392_Method">
    <vt:lpwstr>Privileged</vt:lpwstr>
  </property>
  <property fmtid="{D5CDD505-2E9C-101B-9397-08002B2CF9AE}" pid="7" name="MSIP_Label_da128442-0c2e-4a21-8764-34be31c32392_Name">
    <vt:lpwstr>Public</vt:lpwstr>
  </property>
  <property fmtid="{D5CDD505-2E9C-101B-9397-08002B2CF9AE}" pid="8" name="MSIP_Label_da128442-0c2e-4a21-8764-34be31c32392_SiteId">
    <vt:lpwstr>22140e4c-d390-45c2-b297-a26c516dc461</vt:lpwstr>
  </property>
  <property fmtid="{D5CDD505-2E9C-101B-9397-08002B2CF9AE}" pid="9" name="MSIP_Label_da128442-0c2e-4a21-8764-34be31c32392_ActionId">
    <vt:lpwstr>8678b398-7056-4705-b8d3-f6c4a3e750c6</vt:lpwstr>
  </property>
  <property fmtid="{D5CDD505-2E9C-101B-9397-08002B2CF9AE}" pid="10" name="MSIP_Label_da128442-0c2e-4a21-8764-34be31c32392_ContentBits">
    <vt:lpwstr>0</vt:lpwstr>
  </property>
</Properties>
</file>